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0"/>
  </p:notesMasterIdLst>
  <p:handoutMasterIdLst>
    <p:handoutMasterId r:id="rId51"/>
  </p:handoutMasterIdLst>
  <p:sldIdLst>
    <p:sldId id="257" r:id="rId5"/>
    <p:sldId id="324" r:id="rId6"/>
    <p:sldId id="331" r:id="rId7"/>
    <p:sldId id="262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4" r:id="rId16"/>
    <p:sldId id="345" r:id="rId17"/>
    <p:sldId id="382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09" r:id="rId28"/>
    <p:sldId id="356" r:id="rId29"/>
    <p:sldId id="357" r:id="rId30"/>
    <p:sldId id="377" r:id="rId31"/>
    <p:sldId id="359" r:id="rId32"/>
    <p:sldId id="378" r:id="rId33"/>
    <p:sldId id="361" r:id="rId34"/>
    <p:sldId id="379" r:id="rId35"/>
    <p:sldId id="363" r:id="rId36"/>
    <p:sldId id="364" r:id="rId37"/>
    <p:sldId id="380" r:id="rId38"/>
    <p:sldId id="366" r:id="rId39"/>
    <p:sldId id="381" r:id="rId40"/>
    <p:sldId id="368" r:id="rId41"/>
    <p:sldId id="369" r:id="rId42"/>
    <p:sldId id="370" r:id="rId43"/>
    <p:sldId id="316" r:id="rId44"/>
    <p:sldId id="317" r:id="rId45"/>
    <p:sldId id="323" r:id="rId46"/>
    <p:sldId id="321" r:id="rId47"/>
    <p:sldId id="322" r:id="rId48"/>
    <p:sldId id="304" r:id="rId49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FFFFFF"/>
    <a:srgbClr val="777777"/>
    <a:srgbClr val="DDDDDD"/>
    <a:srgbClr val="D06800"/>
    <a:srgbClr val="BC5E00"/>
    <a:srgbClr val="FF9933"/>
    <a:srgbClr val="22233A"/>
    <a:srgbClr val="27284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819" autoAdjust="0"/>
    <p:restoredTop sz="81311" autoAdjust="0"/>
  </p:normalViewPr>
  <p:slideViewPr>
    <p:cSldViewPr snapToGrid="0">
      <p:cViewPr varScale="1">
        <p:scale>
          <a:sx n="89" d="100"/>
          <a:sy n="89" d="100"/>
        </p:scale>
        <p:origin x="-4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18"/>
    </p:cViewPr>
  </p:sorterViewPr>
  <p:notesViewPr>
    <p:cSldViewPr snapToGrid="0">
      <p:cViewPr varScale="1">
        <p:scale>
          <a:sx n="83" d="100"/>
          <a:sy n="83" d="100"/>
        </p:scale>
        <p:origin x="-198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AU"/>
              <a:t>Microsoft </a:t>
            </a:r>
            <a:r>
              <a:rPr lang="en-AU" err="1"/>
              <a:t>TechDays</a:t>
            </a:r>
            <a:r>
              <a:rPr lang="en-AU"/>
              <a:t> 2007 - </a:t>
            </a:r>
            <a:r>
              <a:rPr lang="en-AU" err="1"/>
              <a:t>Lisboa</a:t>
            </a:r>
            <a:endParaRPr lang="en-A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cs typeface="+mn-cs"/>
              </a:defRPr>
            </a:lvl1pPr>
          </a:lstStyle>
          <a:p>
            <a:pPr>
              <a:defRPr/>
            </a:pPr>
            <a:fld id="{F4F61906-F0B0-4674-A921-041216FCC93B}" type="datetime8">
              <a:rPr lang="en-AU"/>
              <a:pPr>
                <a:defRPr/>
              </a:pPr>
              <a:t>16/03/2007 7:21 PM</a:t>
            </a:fld>
            <a:endParaRPr lang="en-AU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800" b="0">
                <a:cs typeface="Arial" charset="0"/>
              </a:defRPr>
            </a:lvl1pPr>
          </a:lstStyle>
          <a:p>
            <a:pPr>
              <a:defRPr/>
            </a:pPr>
            <a:r>
              <a:rPr lang="en-AU"/>
              <a:t>2007 Microsoft Corporation. All rights reserved.</a:t>
            </a:r>
          </a:p>
          <a:p>
            <a:pPr>
              <a:defRPr/>
            </a:pPr>
            <a:r>
              <a:rPr lang="en-AU"/>
              <a:t>This presentation is for informational purposes only. Microsoft makes no warranties, express or implied, in this summary.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F847032-9F3C-4D6E-86D0-F4DAFB878B0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616E40D-A7FE-4616-AAD4-2D89645814AD}" type="datetime8">
              <a:rPr lang="en-AU"/>
              <a:pPr>
                <a:defRPr/>
              </a:pPr>
              <a:t>16/03/2007 7:21 PM</a:t>
            </a:fld>
            <a:endParaRPr lang="en-A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91575"/>
            <a:ext cx="56673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800" b="0">
                <a:cs typeface="Arial" charset="0"/>
              </a:defRPr>
            </a:lvl1pPr>
          </a:lstStyle>
          <a:p>
            <a:pPr>
              <a:defRPr/>
            </a:pPr>
            <a:r>
              <a:rPr lang="en-AU"/>
              <a:t>©2005 Microsoft Corporation. All rights reserved.</a:t>
            </a:r>
          </a:p>
          <a:p>
            <a:pPr>
              <a:defRPr/>
            </a:pPr>
            <a:r>
              <a:rPr lang="en-AU"/>
              <a:t>This presentation is for informational purposes only. Microsoft makes no warranties, express or implied, in this summary.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3238" y="8685213"/>
            <a:ext cx="127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942AE-23DA-4708-9226-07E17868BA3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4310CBD-3A44-49B9-A67F-0E8CDA57BD28}" type="datetime8">
              <a:rPr lang="en-AU" smtClean="0"/>
              <a:pPr>
                <a:defRPr/>
              </a:pPr>
              <a:t>16/03/2007 7:21 PM</a:t>
            </a:fld>
            <a:endParaRPr lang="en-AU" smtClean="0"/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AU" smtClean="0"/>
              <a:t>©2005 Microsoft Corporation. All rights reserved.</a:t>
            </a:r>
          </a:p>
          <a:p>
            <a:r>
              <a:rPr lang="en-AU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1843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5193E3-F83E-4113-80B8-4D42179E8AE4}" type="slidenum">
              <a:rPr lang="en-AU" smtClean="0"/>
              <a:pPr>
                <a:defRPr/>
              </a:pPr>
              <a:t>1</a:t>
            </a:fld>
            <a:endParaRPr lang="en-AU" smtClean="0"/>
          </a:p>
        </p:txBody>
      </p:sp>
      <p:sp>
        <p:nvSpPr>
          <p:cNvPr id="18437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1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CEDB99-7CCA-46BA-985A-F0307E2BC2C3}" type="slidenum">
              <a:rPr lang="en-US"/>
              <a:pPr/>
              <a:t>10</a:t>
            </a:fld>
            <a:endParaRPr lang="en-US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2DB50C-115B-4556-942F-001423488F57}" type="slidenum">
              <a:rPr lang="en-US"/>
              <a:pPr/>
              <a:t>11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4F1229-7AB1-4C6A-AB79-697D53D978D2}" type="slidenum">
              <a:rPr lang="en-US"/>
              <a:pPr/>
              <a:t>12</a:t>
            </a:fld>
            <a:endParaRPr lang="en-US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93F716-6C9A-402D-A2B2-9E7E8695AE5B}" type="slidenum">
              <a:rPr lang="en-US"/>
              <a:pPr/>
              <a:t>13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2DB50C-115B-4556-942F-001423488F57}" type="slidenum">
              <a:rPr lang="en-US"/>
              <a:pPr/>
              <a:t>14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AA3864-B491-4781-89ED-7A15E9B11B2B}" type="slidenum">
              <a:rPr lang="en-US"/>
              <a:pPr/>
              <a:t>15</a:t>
            </a:fld>
            <a:endParaRPr lang="en-US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64C5FE-7990-41DE-AAA5-64311FB5B662}" type="slidenum">
              <a:rPr lang="en-US"/>
              <a:pPr/>
              <a:t>16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E2D10E-F379-4C73-B015-74A143497FDC}" type="slidenum">
              <a:rPr lang="en-US"/>
              <a:pPr/>
              <a:t>17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537FB2-E915-4B20-8CFA-C22ABEA9925A}" type="slidenum">
              <a:rPr lang="en-US"/>
              <a:pPr/>
              <a:t>18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02A2D-BE30-4138-A1E4-AAC356C2D6CD}" type="slidenum">
              <a:rPr lang="en-US"/>
              <a:pPr/>
              <a:t>19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1DBF3CCD-DF3D-4A8F-A024-4D87E134B2DD}" type="datetime8">
              <a:rPr lang="en-AU" smtClean="0"/>
              <a:pPr>
                <a:defRPr/>
              </a:pPr>
              <a:t>16/03/2007 7:21 PM</a:t>
            </a:fld>
            <a:endParaRPr lang="en-AU" smtClean="0"/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AU" smtClean="0"/>
              <a:t>©2005 Microsoft Corporation. All rights reserved.</a:t>
            </a:r>
          </a:p>
          <a:p>
            <a:r>
              <a:rPr lang="en-AU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D355EB-28CE-4982-8A8D-CFB7C95807C6}" type="slidenum">
              <a:rPr lang="en-AU" smtClean="0"/>
              <a:pPr>
                <a:defRPr/>
              </a:pPr>
              <a:t>2</a:t>
            </a:fld>
            <a:endParaRPr lang="en-AU" smtClean="0"/>
          </a:p>
        </p:txBody>
      </p:sp>
      <p:sp>
        <p:nvSpPr>
          <p:cNvPr id="19461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1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PT" smtClean="0"/>
              <a:t>In this slide, please provide the exact code session and title in Portuguese as it appears in agenda.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F52DE2-48E9-41E3-8B5B-68BAA6872A7A}" type="slidenum">
              <a:rPr lang="en-US"/>
              <a:pPr/>
              <a:t>20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1EED26-6BDF-47B9-AA5E-42466E9A9EC0}" type="slidenum">
              <a:rPr lang="en-US"/>
              <a:pPr/>
              <a:t>21</a:t>
            </a:fld>
            <a:endParaRPr 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E38059-C6F1-4EFB-88AD-E61AD18C6A42}" type="slidenum">
              <a:rPr lang="en-US"/>
              <a:pPr/>
              <a:t>22</a:t>
            </a:fld>
            <a:endParaRPr 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E135BC-D5FE-4A45-A827-38AFF7FDC7CB}" type="slidenum">
              <a:rPr lang="en-US"/>
              <a:pPr/>
              <a:t>23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F6CCA85-9671-4F1F-BB55-CB148B828CD9}" type="datetime8">
              <a:rPr lang="en-AU" smtClean="0"/>
              <a:pPr>
                <a:defRPr/>
              </a:pPr>
              <a:t>16/03/2007 7:21 PM</a:t>
            </a:fld>
            <a:endParaRPr lang="en-AU" smtClean="0"/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AU" smtClean="0"/>
              <a:t>©2005 Microsoft Corporation. All rights reserved.</a:t>
            </a:r>
          </a:p>
          <a:p>
            <a:r>
              <a:rPr lang="en-AU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51DB8F-1193-4031-896C-05895D31CAC2}" type="slidenum">
              <a:rPr lang="en-AU" smtClean="0"/>
              <a:pPr>
                <a:defRPr/>
              </a:pPr>
              <a:t>24</a:t>
            </a:fld>
            <a:endParaRPr lang="en-AU" smtClean="0"/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D43248-C6B1-49FF-8DD3-786AB171F41D}" type="slidenum">
              <a:rPr lang="en-US"/>
              <a:pPr/>
              <a:t>25</a:t>
            </a:fld>
            <a:endParaRPr lang="en-US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207B56-20B9-485D-80CD-678DED4253F3}" type="slidenum">
              <a:rPr lang="en-US"/>
              <a:pPr/>
              <a:t>26</a:t>
            </a:fld>
            <a:endParaRPr lang="en-US"/>
          </a:p>
        </p:txBody>
      </p:sp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F6CCA85-9671-4F1F-BB55-CB148B828CD9}" type="datetime8">
              <a:rPr lang="en-AU" smtClean="0"/>
              <a:pPr>
                <a:defRPr/>
              </a:pPr>
              <a:t>16/03/2007 7:35 PM</a:t>
            </a:fld>
            <a:endParaRPr lang="en-AU" smtClean="0"/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AU" smtClean="0"/>
              <a:t>©2005 Microsoft Corporation. All rights reserved.</a:t>
            </a:r>
          </a:p>
          <a:p>
            <a:r>
              <a:rPr lang="en-AU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51DB8F-1193-4031-896C-05895D31CAC2}" type="slidenum">
              <a:rPr lang="en-AU" smtClean="0"/>
              <a:pPr>
                <a:defRPr/>
              </a:pPr>
              <a:t>27</a:t>
            </a:fld>
            <a:endParaRPr lang="en-AU" smtClean="0"/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4D610-FC35-452E-8B49-3129792F5ACA}" type="slidenum">
              <a:rPr lang="en-US"/>
              <a:pPr/>
              <a:t>28</a:t>
            </a:fld>
            <a:endParaRPr 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F6CCA85-9671-4F1F-BB55-CB148B828CD9}" type="datetime8">
              <a:rPr lang="en-AU" smtClean="0"/>
              <a:pPr>
                <a:defRPr/>
              </a:pPr>
              <a:t>16/03/2007 7:35 PM</a:t>
            </a:fld>
            <a:endParaRPr lang="en-AU" smtClean="0"/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AU" smtClean="0"/>
              <a:t>©2005 Microsoft Corporation. All rights reserved.</a:t>
            </a:r>
          </a:p>
          <a:p>
            <a:r>
              <a:rPr lang="en-AU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51DB8F-1193-4031-896C-05895D31CAC2}" type="slidenum">
              <a:rPr lang="en-AU" smtClean="0"/>
              <a:pPr>
                <a:defRPr/>
              </a:pPr>
              <a:t>29</a:t>
            </a:fld>
            <a:endParaRPr lang="en-AU" smtClean="0"/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AB2AC2F-EC86-44EE-80C4-AD3BFF69D598}" type="datetime8">
              <a:rPr lang="en-AU" smtClean="0"/>
              <a:pPr>
                <a:defRPr/>
              </a:pPr>
              <a:t>16/03/2007 7:21 PM</a:t>
            </a:fld>
            <a:endParaRPr lang="en-AU" smtClean="0"/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AU" smtClean="0"/>
              <a:t>©2005 Microsoft Corporation. All rights reserved.</a:t>
            </a:r>
          </a:p>
          <a:p>
            <a:r>
              <a:rPr lang="en-AU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98B2B1-4E14-4F80-B02C-F41551467F05}" type="slidenum">
              <a:rPr lang="en-AU" smtClean="0"/>
              <a:pPr>
                <a:defRPr/>
              </a:pPr>
              <a:t>3</a:t>
            </a:fld>
            <a:endParaRPr lang="en-AU" smtClean="0"/>
          </a:p>
        </p:txBody>
      </p:sp>
      <p:sp>
        <p:nvSpPr>
          <p:cNvPr id="20485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PT" smtClean="0"/>
              <a:t>This is the Sponsors slide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3C1F82-3F11-4493-AADF-6AD939BAD6D4}" type="slidenum">
              <a:rPr lang="en-US"/>
              <a:pPr/>
              <a:t>30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F6CCA85-9671-4F1F-BB55-CB148B828CD9}" type="datetime8">
              <a:rPr lang="en-AU" smtClean="0"/>
              <a:pPr>
                <a:defRPr/>
              </a:pPr>
              <a:t>16/03/2007 7:35 PM</a:t>
            </a:fld>
            <a:endParaRPr lang="en-AU" smtClean="0"/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AU" smtClean="0"/>
              <a:t>©2005 Microsoft Corporation. All rights reserved.</a:t>
            </a:r>
          </a:p>
          <a:p>
            <a:r>
              <a:rPr lang="en-AU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51DB8F-1193-4031-896C-05895D31CAC2}" type="slidenum">
              <a:rPr lang="en-AU" smtClean="0"/>
              <a:pPr>
                <a:defRPr/>
              </a:pPr>
              <a:t>31</a:t>
            </a:fld>
            <a:endParaRPr lang="en-AU" smtClean="0"/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65B79C-C50C-4139-B8C7-AA0D5BB73537}" type="slidenum">
              <a:rPr lang="en-US"/>
              <a:pPr/>
              <a:t>32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2316D1-91D5-4D6D-9D4B-4CA6067D4D31}" type="slidenum">
              <a:rPr lang="en-US"/>
              <a:pPr/>
              <a:t>33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F6CCA85-9671-4F1F-BB55-CB148B828CD9}" type="datetime8">
              <a:rPr lang="en-AU" smtClean="0"/>
              <a:pPr>
                <a:defRPr/>
              </a:pPr>
              <a:t>16/03/2007 7:35 PM</a:t>
            </a:fld>
            <a:endParaRPr lang="en-AU" smtClean="0"/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AU" smtClean="0"/>
              <a:t>©2005 Microsoft Corporation. All rights reserved.</a:t>
            </a:r>
          </a:p>
          <a:p>
            <a:r>
              <a:rPr lang="en-AU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51DB8F-1193-4031-896C-05895D31CAC2}" type="slidenum">
              <a:rPr lang="en-AU" smtClean="0"/>
              <a:pPr>
                <a:defRPr/>
              </a:pPr>
              <a:t>34</a:t>
            </a:fld>
            <a:endParaRPr lang="en-AU" smtClean="0"/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BC30E2-CEAB-4322-93DE-5CB4067053FD}" type="slidenum">
              <a:rPr lang="en-US"/>
              <a:pPr/>
              <a:t>35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F6CCA85-9671-4F1F-BB55-CB148B828CD9}" type="datetime8">
              <a:rPr lang="en-AU" smtClean="0"/>
              <a:pPr>
                <a:defRPr/>
              </a:pPr>
              <a:t>16/03/2007 7:35 PM</a:t>
            </a:fld>
            <a:endParaRPr lang="en-AU" smtClean="0"/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AU" smtClean="0"/>
              <a:t>©2005 Microsoft Corporation. All rights reserved.</a:t>
            </a:r>
          </a:p>
          <a:p>
            <a:r>
              <a:rPr lang="en-AU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51DB8F-1193-4031-896C-05895D31CAC2}" type="slidenum">
              <a:rPr lang="en-AU" smtClean="0"/>
              <a:pPr>
                <a:defRPr/>
              </a:pPr>
              <a:t>36</a:t>
            </a:fld>
            <a:endParaRPr lang="en-AU" smtClean="0"/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F11C8A-99E2-47DB-BC43-2C1C2368499B}" type="slidenum">
              <a:rPr lang="en-US"/>
              <a:pPr/>
              <a:t>37</a:t>
            </a:fld>
            <a:endParaRPr lang="en-US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548612-18BA-490E-A7E5-40AD50EB88AA}" type="slidenum">
              <a:rPr lang="en-US"/>
              <a:pPr/>
              <a:t>38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FEA0F2-D313-4AAA-A67A-3ED736CC89D3}" type="slidenum">
              <a:rPr lang="en-US"/>
              <a:pPr/>
              <a:t>39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B7241C-2B51-4B35-8760-3C60EA4F0059}" type="datetime8">
              <a:rPr lang="en-AU" smtClean="0"/>
              <a:pPr>
                <a:defRPr/>
              </a:pPr>
              <a:t>16/03/2007 7:21 PM</a:t>
            </a:fld>
            <a:endParaRPr lang="en-AU" smtClean="0"/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AU" smtClean="0"/>
              <a:t>©2005 Microsoft Corporation. All rights reserved.</a:t>
            </a:r>
          </a:p>
          <a:p>
            <a:r>
              <a:rPr lang="en-AU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823C63-F9B4-4DAA-957A-EC363001E7A3}" type="slidenum">
              <a:rPr lang="en-AU" smtClean="0"/>
              <a:pPr>
                <a:defRPr/>
              </a:pPr>
              <a:t>4</a:t>
            </a:fld>
            <a:endParaRPr lang="en-AU" smtClean="0"/>
          </a:p>
        </p:txBody>
      </p:sp>
      <p:sp>
        <p:nvSpPr>
          <p:cNvPr id="2150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1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A3D250E-75CD-47BF-ACC8-217B81E1CC39}" type="datetime8">
              <a:rPr lang="en-AU" smtClean="0"/>
              <a:pPr>
                <a:defRPr/>
              </a:pPr>
              <a:t>16/03/2007 8:06 PM</a:t>
            </a:fld>
            <a:endParaRPr lang="en-AU" smtClean="0"/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AU" smtClean="0"/>
              <a:t>©2005 Microsoft Corporation. All rights reserved.</a:t>
            </a:r>
          </a:p>
          <a:p>
            <a:r>
              <a:rPr lang="en-AU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4EA066-7B18-4DDF-862B-C2017354BC2D}" type="slidenum">
              <a:rPr lang="en-AU" smtClean="0"/>
              <a:pPr>
                <a:defRPr/>
              </a:pPr>
              <a:t>40</a:t>
            </a:fld>
            <a:endParaRPr lang="en-AU" smtClean="0"/>
          </a:p>
        </p:txBody>
      </p:sp>
      <p:sp>
        <p:nvSpPr>
          <p:cNvPr id="25605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6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C8993A52-8285-4BEB-A603-13B0963FA901}" type="datetime8">
              <a:rPr lang="en-AU" smtClean="0"/>
              <a:pPr>
                <a:defRPr/>
              </a:pPr>
              <a:t>16/03/2007 8:07 PM</a:t>
            </a:fld>
            <a:endParaRPr lang="en-AU" smtClean="0"/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AU" smtClean="0"/>
              <a:t>©2005 Microsoft Corporation. All rights reserved.</a:t>
            </a:r>
          </a:p>
          <a:p>
            <a:r>
              <a:rPr lang="en-AU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FF1F19-053B-4B25-9576-593FBA57E2F1}" type="slidenum">
              <a:rPr lang="en-AU" smtClean="0"/>
              <a:pPr>
                <a:defRPr/>
              </a:pPr>
              <a:t>41</a:t>
            </a:fld>
            <a:endParaRPr lang="en-AU" smtClean="0"/>
          </a:p>
        </p:txBody>
      </p:sp>
      <p:sp>
        <p:nvSpPr>
          <p:cNvPr id="2662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PT" smtClean="0"/>
              <a:t>This is the usefull resources slide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EF9A173-AF15-4D88-B362-190BF79C0E96}" type="datetime8">
              <a:rPr lang="en-AU" smtClean="0"/>
              <a:pPr>
                <a:defRPr/>
              </a:pPr>
              <a:t>16/03/2007 7:21 PM</a:t>
            </a:fld>
            <a:endParaRPr lang="en-AU" smtClean="0"/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AU" smtClean="0"/>
              <a:t>©2005 Microsoft Corporation. All rights reserved.</a:t>
            </a:r>
          </a:p>
          <a:p>
            <a:r>
              <a:rPr lang="en-AU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2AD0D4-6CA8-4BC2-98E2-C1240B0A0740}" type="slidenum">
              <a:rPr lang="en-AU" smtClean="0"/>
              <a:pPr>
                <a:defRPr/>
              </a:pPr>
              <a:t>42</a:t>
            </a:fld>
            <a:endParaRPr lang="en-AU" smtClean="0"/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56EE4A3-8F6A-4A87-83EE-DDF264DA7F29}" type="datetime8">
              <a:rPr lang="en-AU" smtClean="0"/>
              <a:pPr>
                <a:defRPr/>
              </a:pPr>
              <a:t>16/03/2007 7:21 PM</a:t>
            </a:fld>
            <a:endParaRPr lang="en-AU" smtClean="0"/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AU" smtClean="0"/>
              <a:t>©2005 Microsoft Corporation. All rights reserved.</a:t>
            </a:r>
          </a:p>
          <a:p>
            <a:r>
              <a:rPr lang="en-AU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22C132-E6E6-4F69-9DC8-E57014AFC31E}" type="slidenum">
              <a:rPr lang="en-AU" smtClean="0"/>
              <a:pPr>
                <a:defRPr/>
              </a:pPr>
              <a:t>43</a:t>
            </a:fld>
            <a:endParaRPr lang="en-AU" smtClean="0"/>
          </a:p>
        </p:txBody>
      </p:sp>
      <p:sp>
        <p:nvSpPr>
          <p:cNvPr id="30725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6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18D2007-FAF1-4057-B0EB-A3484124E61A}" type="datetime8">
              <a:rPr lang="en-AU" smtClean="0"/>
              <a:pPr>
                <a:defRPr/>
              </a:pPr>
              <a:t>16/03/2007 8:09 PM</a:t>
            </a:fld>
            <a:endParaRPr lang="en-AU" smtClean="0"/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AU" smtClean="0"/>
              <a:t>©2005 Microsoft Corporation. All rights reserved.</a:t>
            </a:r>
          </a:p>
          <a:p>
            <a:r>
              <a:rPr lang="en-AU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3174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F586DF-CDA8-420C-A0B3-F8D72E8822E7}" type="slidenum">
              <a:rPr lang="en-AU" smtClean="0"/>
              <a:pPr>
                <a:defRPr/>
              </a:pPr>
              <a:t>44</a:t>
            </a:fld>
            <a:endParaRPr lang="en-AU" smtClean="0"/>
          </a:p>
        </p:txBody>
      </p:sp>
      <p:sp>
        <p:nvSpPr>
          <p:cNvPr id="3174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5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5FFFBB6-1894-4C17-9D7A-9AD7AB9FB378}" type="datetime8">
              <a:rPr lang="en-AU" smtClean="0"/>
              <a:pPr>
                <a:defRPr/>
              </a:pPr>
              <a:t>16/03/2007 7:21 PM</a:t>
            </a:fld>
            <a:endParaRPr lang="en-AU" smtClean="0"/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AU" smtClean="0"/>
              <a:t>©2005 Microsoft Corporation. All rights reserved.</a:t>
            </a:r>
          </a:p>
          <a:p>
            <a:r>
              <a:rPr lang="en-AU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3277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083376-079D-41B9-8396-762910AAD17A}" type="slidenum">
              <a:rPr lang="en-AU" smtClean="0"/>
              <a:pPr>
                <a:defRPr/>
              </a:pPr>
              <a:t>45</a:t>
            </a:fld>
            <a:endParaRPr lang="en-AU" smtClean="0"/>
          </a:p>
        </p:txBody>
      </p:sp>
      <p:sp>
        <p:nvSpPr>
          <p:cNvPr id="3277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5AA2D3-B5BA-473A-96F6-C6CCAADFEF01}" type="slidenum">
              <a:rPr lang="en-US"/>
              <a:pPr/>
              <a:t>5</a:t>
            </a:fld>
            <a:endParaRPr lang="en-US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3C994-865B-484D-BF79-8D3B0119D992}" type="slidenum">
              <a:rPr lang="en-US"/>
              <a:pPr/>
              <a:t>6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FCCECF-932E-4B33-898C-9C7BE09FB8AF}" type="slidenum">
              <a:rPr lang="en-US"/>
              <a:pPr/>
              <a:t>7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E9C8B5-0E1C-46F5-8AC8-7C2AB7E93D95}" type="slidenum">
              <a:rPr lang="en-US"/>
              <a:pPr/>
              <a:t>8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098667-903C-4B11-8638-C0DBA481F33C}" type="slidenum">
              <a:rPr lang="en-US"/>
              <a:pPr/>
              <a:t>9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8077200" cy="1409700"/>
          </a:xfrm>
          <a:ln algn="ctr"/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84675"/>
            <a:ext cx="8077200" cy="530225"/>
          </a:xfrm>
          <a:ln/>
        </p:spPr>
        <p:txBody>
          <a:bodyPr/>
          <a:lstStyle>
            <a:lvl1pPr marL="0" indent="0">
              <a:spcBef>
                <a:spcPct val="0"/>
              </a:spcBef>
              <a:buFont typeface="Wingdings 2" pitchFamily="18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228600"/>
            <a:ext cx="2101850" cy="340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156325" cy="340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7638"/>
            <a:ext cx="4129088" cy="221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417638"/>
            <a:ext cx="4129087" cy="221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pt-P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3820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17638"/>
            <a:ext cx="8410575" cy="2214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461963" indent="-4619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50900" indent="-3873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4"/>
        </a:buBlip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204913" indent="-3524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497013" indent="-2905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773238" indent="-27463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230438" indent="-27463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687638" indent="-27463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144838" indent="-27463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602038" indent="-27463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swers.com/main/Record?a=AMG%20Games%20Shopping%25Link&amp;url=http%3A%2F%2Fanswers.shopping.com%2FxFS%3FKW%3DMechCommander%2B2%26FN%3D%26FD%3D95%26linkin_id%3D700080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directx/XNA/default.aspx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obmiles.com/xna" TargetMode="External"/><Relationship Id="rId4" Type="http://schemas.openxmlformats.org/officeDocument/2006/relationships/hyperlink" Target="http://blogs.msdn.com/xna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TechDays_Negativo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1875" y="1757363"/>
            <a:ext cx="4424363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757130"/>
          </a:xfrm>
        </p:spPr>
        <p:txBody>
          <a:bodyPr/>
          <a:lstStyle/>
          <a:p>
            <a:r>
              <a:rPr lang="en-US" dirty="0"/>
              <a:t>Content Management </a:t>
            </a:r>
            <a:endParaRPr lang="en-GB" dirty="0"/>
          </a:p>
        </p:txBody>
      </p:sp>
      <p:sp>
        <p:nvSpPr>
          <p:cNvPr id="362500" name="Line 4"/>
          <p:cNvSpPr>
            <a:spLocks noChangeShapeType="1"/>
          </p:cNvSpPr>
          <p:nvPr/>
        </p:nvSpPr>
        <p:spPr bwMode="auto">
          <a:xfrm flipV="1">
            <a:off x="509588" y="4105275"/>
            <a:ext cx="7402512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2501" name="Text Box 5"/>
          <p:cNvSpPr txBox="1">
            <a:spLocks noChangeArrowheads="1"/>
          </p:cNvSpPr>
          <p:nvPr/>
        </p:nvSpPr>
        <p:spPr bwMode="auto">
          <a:xfrm>
            <a:off x="3052763" y="1924050"/>
            <a:ext cx="4859337" cy="366713"/>
          </a:xfrm>
          <a:prstGeom prst="rect">
            <a:avLst/>
          </a:prstGeom>
          <a:solidFill>
            <a:schemeClr val="folHlink"/>
          </a:solidFill>
          <a:ln w="19050" algn="ctr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>
            <a:spAutoFit/>
            <a:flatTx/>
          </a:bodyPr>
          <a:lstStyle/>
          <a:p>
            <a:r>
              <a:rPr lang="en-GB"/>
              <a:t>Originate the content using appropriate tools</a:t>
            </a:r>
          </a:p>
        </p:txBody>
      </p:sp>
      <p:sp>
        <p:nvSpPr>
          <p:cNvPr id="362548" name="Text Box 52"/>
          <p:cNvSpPr txBox="1">
            <a:spLocks noChangeArrowheads="1"/>
          </p:cNvSpPr>
          <p:nvPr/>
        </p:nvSpPr>
        <p:spPr bwMode="auto">
          <a:xfrm>
            <a:off x="3078163" y="4897438"/>
            <a:ext cx="4879975" cy="366712"/>
          </a:xfrm>
          <a:prstGeom prst="rect">
            <a:avLst/>
          </a:prstGeom>
          <a:solidFill>
            <a:schemeClr val="folHlink"/>
          </a:solidFill>
          <a:ln w="19050" algn="ctr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>
            <a:spAutoFit/>
            <a:flatTx/>
          </a:bodyPr>
          <a:lstStyle/>
          <a:p>
            <a:r>
              <a:rPr lang="en-GB"/>
              <a:t>Use resources in gameplay code</a:t>
            </a:r>
          </a:p>
        </p:txBody>
      </p:sp>
      <p:sp>
        <p:nvSpPr>
          <p:cNvPr id="362549" name="Text Box 53"/>
          <p:cNvSpPr txBox="1">
            <a:spLocks noChangeArrowheads="1"/>
          </p:cNvSpPr>
          <p:nvPr/>
        </p:nvSpPr>
        <p:spPr bwMode="auto">
          <a:xfrm>
            <a:off x="3046413" y="2468563"/>
            <a:ext cx="4867275" cy="366712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>
            <a:spAutoFit/>
            <a:flatTx/>
          </a:bodyPr>
          <a:lstStyle/>
          <a:p>
            <a:r>
              <a:rPr lang="en-GB"/>
              <a:t>Import it into the repository (Content DOM)</a:t>
            </a:r>
          </a:p>
        </p:txBody>
      </p:sp>
      <p:sp>
        <p:nvSpPr>
          <p:cNvPr id="362550" name="Text Box 54"/>
          <p:cNvSpPr txBox="1">
            <a:spLocks noChangeArrowheads="1"/>
          </p:cNvSpPr>
          <p:nvPr/>
        </p:nvSpPr>
        <p:spPr bwMode="auto">
          <a:xfrm>
            <a:off x="3055938" y="3014663"/>
            <a:ext cx="4875212" cy="366712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>
            <a:spAutoFit/>
            <a:flatTx/>
          </a:bodyPr>
          <a:lstStyle/>
          <a:p>
            <a:r>
              <a:rPr lang="en-GB"/>
              <a:t>Process the content ready for runtime</a:t>
            </a:r>
          </a:p>
        </p:txBody>
      </p:sp>
      <p:sp>
        <p:nvSpPr>
          <p:cNvPr id="362552" name="Text Box 56"/>
          <p:cNvSpPr txBox="1">
            <a:spLocks noChangeArrowheads="1"/>
          </p:cNvSpPr>
          <p:nvPr/>
        </p:nvSpPr>
        <p:spPr bwMode="auto">
          <a:xfrm>
            <a:off x="3044825" y="3563938"/>
            <a:ext cx="4876800" cy="366712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>
            <a:spAutoFit/>
            <a:flatTx/>
          </a:bodyPr>
          <a:lstStyle/>
          <a:p>
            <a:r>
              <a:rPr lang="en-GB"/>
              <a:t>Create binary content for released game</a:t>
            </a:r>
          </a:p>
        </p:txBody>
      </p:sp>
      <p:sp>
        <p:nvSpPr>
          <p:cNvPr id="362553" name="Text Box 57"/>
          <p:cNvSpPr txBox="1">
            <a:spLocks noChangeArrowheads="1"/>
          </p:cNvSpPr>
          <p:nvPr/>
        </p:nvSpPr>
        <p:spPr bwMode="auto">
          <a:xfrm>
            <a:off x="3082925" y="4457700"/>
            <a:ext cx="4876800" cy="366713"/>
          </a:xfrm>
          <a:prstGeom prst="rect">
            <a:avLst/>
          </a:prstGeom>
          <a:solidFill>
            <a:schemeClr val="hlink"/>
          </a:solidFill>
          <a:ln w="19050" algn="ctr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spAutoFit/>
            <a:flatTx/>
          </a:bodyPr>
          <a:lstStyle/>
          <a:p>
            <a:r>
              <a:rPr lang="en-GB" dirty="0"/>
              <a:t>Provide resources for the game </a:t>
            </a:r>
          </a:p>
        </p:txBody>
      </p:sp>
      <p:sp>
        <p:nvSpPr>
          <p:cNvPr id="362554" name="Text Box 58"/>
          <p:cNvSpPr txBox="1">
            <a:spLocks noChangeArrowheads="1"/>
          </p:cNvSpPr>
          <p:nvPr/>
        </p:nvSpPr>
        <p:spPr bwMode="auto">
          <a:xfrm>
            <a:off x="654050" y="1914525"/>
            <a:ext cx="1449388" cy="2014538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>
            <a:spAutoFit/>
            <a:flatTx/>
          </a:bodyPr>
          <a:lstStyle/>
          <a:p>
            <a:endParaRPr lang="en-GB"/>
          </a:p>
          <a:p>
            <a:endParaRPr lang="en-GB"/>
          </a:p>
          <a:p>
            <a:pPr algn="ctr"/>
            <a:r>
              <a:rPr lang="en-GB"/>
              <a:t>Content</a:t>
            </a:r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endParaRPr lang="en-GB"/>
          </a:p>
        </p:txBody>
      </p:sp>
      <p:sp>
        <p:nvSpPr>
          <p:cNvPr id="362555" name="Text Box 59"/>
          <p:cNvSpPr txBox="1">
            <a:spLocks noChangeArrowheads="1"/>
          </p:cNvSpPr>
          <p:nvPr/>
        </p:nvSpPr>
        <p:spPr bwMode="auto">
          <a:xfrm>
            <a:off x="666750" y="4456113"/>
            <a:ext cx="1458913" cy="915987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>
            <a:spAutoFit/>
            <a:flatTx/>
          </a:bodyPr>
          <a:lstStyle/>
          <a:p>
            <a:endParaRPr lang="en-GB"/>
          </a:p>
          <a:p>
            <a:pPr algn="ctr"/>
            <a:r>
              <a:rPr lang="en-GB"/>
              <a:t>Code</a:t>
            </a:r>
          </a:p>
          <a:p>
            <a:pPr algn="ctr"/>
            <a:endParaRPr lang="en-GB"/>
          </a:p>
        </p:txBody>
      </p:sp>
      <p:sp>
        <p:nvSpPr>
          <p:cNvPr id="362556" name="Text Box 60"/>
          <p:cNvSpPr txBox="1">
            <a:spLocks noChangeArrowheads="1"/>
          </p:cNvSpPr>
          <p:nvPr/>
        </p:nvSpPr>
        <p:spPr bwMode="auto">
          <a:xfrm>
            <a:off x="8347075" y="2506663"/>
            <a:ext cx="458788" cy="2768600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vert="eaVert">
            <a:spAutoFit/>
            <a:flatTx/>
          </a:bodyPr>
          <a:lstStyle/>
          <a:p>
            <a:pPr algn="ctr"/>
            <a:r>
              <a:rPr lang="en-GB"/>
              <a:t>Type managed</a:t>
            </a:r>
          </a:p>
        </p:txBody>
      </p:sp>
      <p:sp>
        <p:nvSpPr>
          <p:cNvPr id="362557" name="AutoShape 61"/>
          <p:cNvSpPr>
            <a:spLocks noChangeArrowheads="1"/>
          </p:cNvSpPr>
          <p:nvPr/>
        </p:nvSpPr>
        <p:spPr bwMode="auto">
          <a:xfrm>
            <a:off x="2312988" y="2022475"/>
            <a:ext cx="398462" cy="1817688"/>
          </a:xfrm>
          <a:prstGeom prst="downArrow">
            <a:avLst>
              <a:gd name="adj1" fmla="val 50000"/>
              <a:gd name="adj2" fmla="val 114044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270324" y="5593977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Game DVD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863327" y="1195891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Production Process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XNA for the Games Studio</a:t>
            </a:r>
            <a:br>
              <a:rPr lang="en-US" dirty="0"/>
            </a:br>
            <a:r>
              <a:rPr lang="en-US" sz="2800" dirty="0">
                <a:solidFill>
                  <a:schemeClr val="tx1"/>
                </a:solidFill>
              </a:rPr>
              <a:t>The XNA Build Process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7638"/>
            <a:ext cx="8410575" cy="4376583"/>
          </a:xfrm>
        </p:spPr>
        <p:txBody>
          <a:bodyPr/>
          <a:lstStyle/>
          <a:p>
            <a:r>
              <a:rPr lang="en-GB" dirty="0" smtClean="0"/>
              <a:t>MSBUILD </a:t>
            </a:r>
            <a:r>
              <a:rPr lang="en-GB" dirty="0"/>
              <a:t>i</a:t>
            </a:r>
            <a:r>
              <a:rPr lang="en-GB" dirty="0" smtClean="0"/>
              <a:t>s </a:t>
            </a:r>
            <a:r>
              <a:rPr lang="en-GB" dirty="0"/>
              <a:t>the underlying build </a:t>
            </a:r>
            <a:r>
              <a:rPr lang="en-GB" dirty="0" smtClean="0"/>
              <a:t>tool</a:t>
            </a:r>
            <a:endParaRPr lang="en-GB" dirty="0"/>
          </a:p>
          <a:p>
            <a:r>
              <a:rPr lang="en-GB" dirty="0" smtClean="0"/>
              <a:t>A </a:t>
            </a:r>
            <a:r>
              <a:rPr lang="en-GB" dirty="0"/>
              <a:t>graphical tool for designing the </a:t>
            </a:r>
            <a:r>
              <a:rPr lang="en-GB" dirty="0" smtClean="0"/>
              <a:t>build</a:t>
            </a:r>
            <a:endParaRPr lang="en-GB" dirty="0"/>
          </a:p>
          <a:p>
            <a:r>
              <a:rPr lang="en-GB" dirty="0" smtClean="0"/>
              <a:t>Get dependency/utilisation </a:t>
            </a:r>
            <a:r>
              <a:rPr lang="en-GB" dirty="0"/>
              <a:t>information</a:t>
            </a:r>
          </a:p>
          <a:p>
            <a:r>
              <a:rPr lang="en-GB" dirty="0"/>
              <a:t>Performs incremental builds</a:t>
            </a:r>
          </a:p>
          <a:p>
            <a:r>
              <a:rPr lang="en-GB" dirty="0" smtClean="0"/>
              <a:t>Can </a:t>
            </a:r>
            <a:r>
              <a:rPr lang="en-GB" dirty="0"/>
              <a:t>create </a:t>
            </a:r>
            <a:r>
              <a:rPr lang="en-GB" dirty="0" smtClean="0"/>
              <a:t>your </a:t>
            </a:r>
            <a:r>
              <a:rPr lang="en-GB" dirty="0"/>
              <a:t>own custom build tools or integrate existing ones</a:t>
            </a:r>
          </a:p>
          <a:p>
            <a:r>
              <a:rPr lang="en-GB" dirty="0"/>
              <a:t>Does not even restrict you to exclusively targeting Microsoft platforms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XNA for the Games Studio</a:t>
            </a:r>
            <a:br>
              <a:rPr lang="en-US" dirty="0"/>
            </a:br>
            <a:r>
              <a:rPr lang="en-US" sz="2800" dirty="0">
                <a:solidFill>
                  <a:schemeClr val="tx1"/>
                </a:solidFill>
              </a:rPr>
              <a:t>Making a nice place to work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7638"/>
            <a:ext cx="8410575" cy="5262979"/>
          </a:xfrm>
        </p:spPr>
        <p:txBody>
          <a:bodyPr/>
          <a:lstStyle/>
          <a:p>
            <a:r>
              <a:rPr lang="en-GB" dirty="0"/>
              <a:t>One of my rules when starting a new project is:</a:t>
            </a:r>
          </a:p>
          <a:p>
            <a:pPr lvl="1" algn="ctr">
              <a:buFontTx/>
              <a:buNone/>
            </a:pPr>
            <a:r>
              <a:rPr lang="en-GB" i="1" dirty="0"/>
              <a:t>Make yourself a nice place to work</a:t>
            </a:r>
          </a:p>
          <a:p>
            <a:r>
              <a:rPr lang="en-GB" dirty="0" smtClean="0"/>
              <a:t>Make it easy </a:t>
            </a:r>
            <a:r>
              <a:rPr lang="en-GB" dirty="0"/>
              <a:t>to deploy, test and </a:t>
            </a:r>
            <a:r>
              <a:rPr lang="en-GB" dirty="0" smtClean="0"/>
              <a:t>debug</a:t>
            </a:r>
            <a:endParaRPr lang="en-GB" dirty="0"/>
          </a:p>
          <a:p>
            <a:pPr lvl="1"/>
            <a:r>
              <a:rPr lang="en-GB" dirty="0"/>
              <a:t>No manual intervention to build the system</a:t>
            </a:r>
          </a:p>
          <a:p>
            <a:pPr lvl="1"/>
            <a:r>
              <a:rPr lang="en-GB" dirty="0"/>
              <a:t>Fully automated and instrumented tests</a:t>
            </a:r>
          </a:p>
          <a:p>
            <a:pPr lvl="1"/>
            <a:r>
              <a:rPr lang="en-GB" dirty="0"/>
              <a:t>Good code management and </a:t>
            </a:r>
            <a:r>
              <a:rPr lang="en-GB" dirty="0" smtClean="0"/>
              <a:t>re-factoring</a:t>
            </a:r>
            <a:endParaRPr lang="en-GB" dirty="0"/>
          </a:p>
          <a:p>
            <a:r>
              <a:rPr lang="en-GB" dirty="0"/>
              <a:t>XNA is based on Visual Studio 2005 Team Foundation Server</a:t>
            </a:r>
          </a:p>
          <a:p>
            <a:r>
              <a:rPr lang="en-GB" dirty="0"/>
              <a:t>Good for "Agile Development"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XNA for the Games Studio</a:t>
            </a:r>
            <a:br>
              <a:rPr lang="en-US" dirty="0"/>
            </a:br>
            <a:r>
              <a:rPr lang="en-US" sz="2800" dirty="0">
                <a:solidFill>
                  <a:schemeClr val="tx1"/>
                </a:solidFill>
              </a:rPr>
              <a:t>XNA and Agile Development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rich, integrated toolset that you get with XNA is very amenable to Agile Development</a:t>
            </a:r>
          </a:p>
          <a:p>
            <a:pPr lvl="1"/>
            <a:r>
              <a:rPr lang="en-GB" dirty="0"/>
              <a:t>Pair programming</a:t>
            </a:r>
          </a:p>
          <a:p>
            <a:pPr lvl="1"/>
            <a:r>
              <a:rPr lang="en-GB" dirty="0"/>
              <a:t>Rapid iteration (test – code – re-factor)</a:t>
            </a:r>
          </a:p>
          <a:p>
            <a:pPr lvl="1"/>
            <a:r>
              <a:rPr lang="en-GB" dirty="0"/>
              <a:t>Test driven development</a:t>
            </a:r>
          </a:p>
          <a:p>
            <a:r>
              <a:rPr lang="en-GB" dirty="0"/>
              <a:t>Has been shown to improve programmer productivity and reduce burnout</a:t>
            </a:r>
          </a:p>
          <a:p>
            <a:r>
              <a:rPr lang="en-GB" dirty="0"/>
              <a:t>Has great potential in the games industry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MechCommander 2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1" y="1417638"/>
            <a:ext cx="5169946" cy="3490186"/>
          </a:xfrm>
        </p:spPr>
        <p:txBody>
          <a:bodyPr/>
          <a:lstStyle/>
          <a:p>
            <a:r>
              <a:rPr lang="en-GB" dirty="0" smtClean="0"/>
              <a:t>If you want to investigate the XNA build process you can download an entire game to work with</a:t>
            </a:r>
          </a:p>
          <a:p>
            <a:r>
              <a:rPr lang="en-GB" dirty="0" smtClean="0"/>
              <a:t>This includes all the game resources in the XNA content pipeline</a:t>
            </a:r>
          </a:p>
          <a:p>
            <a:r>
              <a:rPr lang="en-GB" dirty="0" smtClean="0"/>
              <a:t>You can build the </a:t>
            </a:r>
            <a:r>
              <a:rPr lang="en-GB" dirty="0" smtClean="0"/>
              <a:t>game and see how build process works</a:t>
            </a:r>
            <a:endParaRPr lang="en-GB" dirty="0"/>
          </a:p>
        </p:txBody>
      </p:sp>
      <p:pic>
        <p:nvPicPr>
          <p:cNvPr id="2050" name="Picture 2" descr="MechCommander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9132" y="2181207"/>
            <a:ext cx="2409788" cy="29037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XNA for the coder</a:t>
            </a:r>
            <a:br>
              <a:rPr lang="en-US" dirty="0"/>
            </a:br>
            <a:r>
              <a:rPr lang="en-US" sz="2800" dirty="0">
                <a:solidFill>
                  <a:schemeClr val="tx1"/>
                </a:solidFill>
              </a:rPr>
              <a:t>Based on .NET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7638"/>
            <a:ext cx="8410575" cy="5207579"/>
          </a:xfrm>
        </p:spPr>
        <p:txBody>
          <a:bodyPr/>
          <a:lstStyle/>
          <a:p>
            <a:r>
              <a:rPr lang="en-GB" dirty="0"/>
              <a:t>Uses .NET Version </a:t>
            </a:r>
            <a:r>
              <a:rPr lang="en-GB" dirty="0" smtClean="0"/>
              <a:t>2.0</a:t>
            </a:r>
            <a:endParaRPr lang="en-GB" dirty="0"/>
          </a:p>
          <a:p>
            <a:r>
              <a:rPr lang="en-GB" dirty="0"/>
              <a:t>Games are written in C# 2.0</a:t>
            </a:r>
          </a:p>
          <a:p>
            <a:pPr lvl="1"/>
            <a:r>
              <a:rPr lang="en-GB" dirty="0"/>
              <a:t>Generics</a:t>
            </a:r>
          </a:p>
          <a:p>
            <a:pPr lvl="1"/>
            <a:r>
              <a:rPr lang="en-GB" dirty="0"/>
              <a:t>Properties</a:t>
            </a:r>
          </a:p>
          <a:p>
            <a:pPr lvl="1"/>
            <a:r>
              <a:rPr lang="en-GB" dirty="0"/>
              <a:t>Partial classes</a:t>
            </a:r>
          </a:p>
          <a:p>
            <a:r>
              <a:rPr lang="en-GB" dirty="0"/>
              <a:t>Games run as managed code</a:t>
            </a:r>
          </a:p>
          <a:p>
            <a:pPr lvl="1"/>
            <a:r>
              <a:rPr lang="en-GB" dirty="0"/>
              <a:t>Secure program </a:t>
            </a:r>
            <a:r>
              <a:rPr lang="en-GB" dirty="0" smtClean="0"/>
              <a:t>execution on </a:t>
            </a:r>
            <a:r>
              <a:rPr lang="en-GB" dirty="0"/>
              <a:t>a Virtual Machine</a:t>
            </a:r>
          </a:p>
          <a:p>
            <a:pPr lvl="1"/>
            <a:r>
              <a:rPr lang="en-GB" dirty="0"/>
              <a:t>Signed code</a:t>
            </a:r>
          </a:p>
          <a:p>
            <a:pPr lvl="1"/>
            <a:r>
              <a:rPr lang="en-GB" dirty="0"/>
              <a:t>Portable across platforms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XNA for the coder</a:t>
            </a:r>
            <a:br>
              <a:rPr lang="en-US" dirty="0"/>
            </a:br>
            <a:r>
              <a:rPr lang="en-US" sz="2800" dirty="0">
                <a:solidFill>
                  <a:schemeClr val="tx1"/>
                </a:solidFill>
              </a:rPr>
              <a:t>Getting started is really easy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7638"/>
            <a:ext cx="8410575" cy="4598182"/>
          </a:xfrm>
        </p:spPr>
        <p:txBody>
          <a:bodyPr/>
          <a:lstStyle/>
          <a:p>
            <a:r>
              <a:rPr lang="en-GB" dirty="0"/>
              <a:t>If you have written games in the past you will have </a:t>
            </a:r>
            <a:r>
              <a:rPr lang="en-GB" dirty="0" smtClean="0"/>
              <a:t>seen how </a:t>
            </a:r>
            <a:r>
              <a:rPr lang="en-GB" dirty="0"/>
              <a:t>hard it is to get started</a:t>
            </a:r>
          </a:p>
          <a:p>
            <a:pPr lvl="1"/>
            <a:r>
              <a:rPr lang="en-GB" dirty="0"/>
              <a:t>Create your graphics device</a:t>
            </a:r>
          </a:p>
          <a:p>
            <a:pPr lvl="1"/>
            <a:r>
              <a:rPr lang="en-GB" dirty="0"/>
              <a:t>Invoke lots of strange incantations</a:t>
            </a:r>
          </a:p>
          <a:p>
            <a:pPr lvl="1"/>
            <a:r>
              <a:rPr lang="en-GB" dirty="0"/>
              <a:t>Handle mysterious events</a:t>
            </a:r>
          </a:p>
          <a:p>
            <a:r>
              <a:rPr lang="en-GB" dirty="0"/>
              <a:t>XNA Express hides </a:t>
            </a:r>
            <a:r>
              <a:rPr lang="en-GB" dirty="0" smtClean="0"/>
              <a:t>complexity </a:t>
            </a:r>
            <a:r>
              <a:rPr lang="en-GB" dirty="0"/>
              <a:t>from you</a:t>
            </a:r>
          </a:p>
          <a:p>
            <a:r>
              <a:rPr lang="en-GB" dirty="0" smtClean="0"/>
              <a:t>Games </a:t>
            </a:r>
            <a:r>
              <a:rPr lang="en-GB" dirty="0"/>
              <a:t>are written, deployed and debugged from within Visual Studio 2005 – even to the XBOX 360!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XNA 2D game</a:t>
            </a:r>
            <a:br>
              <a:rPr lang="en-US" dirty="0"/>
            </a:br>
            <a:r>
              <a:rPr lang="en-US" sz="2800" dirty="0">
                <a:solidFill>
                  <a:schemeClr val="tx1"/>
                </a:solidFill>
              </a:rPr>
              <a:t>“Hot Salad Death with Cheese”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5600"/>
            <a:ext cx="4545106" cy="4376583"/>
          </a:xfrm>
        </p:spPr>
        <p:txBody>
          <a:bodyPr/>
          <a:lstStyle/>
          <a:p>
            <a:r>
              <a:rPr lang="en-GB" dirty="0" smtClean="0"/>
              <a:t>We are going to make a simple game</a:t>
            </a:r>
            <a:endParaRPr lang="en-GB" dirty="0"/>
          </a:p>
          <a:p>
            <a:r>
              <a:rPr lang="en-GB" dirty="0"/>
              <a:t>The player </a:t>
            </a:r>
            <a:r>
              <a:rPr lang="en-GB" dirty="0" smtClean="0"/>
              <a:t>guides </a:t>
            </a:r>
            <a:r>
              <a:rPr lang="en-GB" dirty="0"/>
              <a:t>the cheese around with the bread, hitting the tomatoes but avoiding the peppers</a:t>
            </a:r>
          </a:p>
          <a:p>
            <a:r>
              <a:rPr lang="en-GB" dirty="0"/>
              <a:t>This is a simple, 2D, sprite based game</a:t>
            </a:r>
          </a:p>
        </p:txBody>
      </p:sp>
      <p:pic>
        <p:nvPicPr>
          <p:cNvPr id="4137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8116" y="2033419"/>
            <a:ext cx="3768725" cy="29876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144929"/>
          </a:xfrm>
        </p:spPr>
        <p:txBody>
          <a:bodyPr/>
          <a:lstStyle/>
          <a:p>
            <a:r>
              <a:rPr lang="en-US" dirty="0"/>
              <a:t>XNA game </a:t>
            </a:r>
            <a:r>
              <a:rPr lang="en-US" dirty="0" smtClean="0"/>
              <a:t>construction</a:t>
            </a:r>
            <a:br>
              <a:rPr lang="en-US" dirty="0" smtClean="0"/>
            </a:br>
            <a:r>
              <a:rPr lang="en-US" sz="2800" dirty="0" smtClean="0">
                <a:solidFill>
                  <a:schemeClr val="tx1"/>
                </a:solidFill>
              </a:rPr>
              <a:t>Based </a:t>
            </a:r>
            <a:r>
              <a:rPr lang="en-US" sz="2800" dirty="0">
                <a:solidFill>
                  <a:schemeClr val="tx1"/>
                </a:solidFill>
              </a:rPr>
              <a:t>on the way games work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GB" dirty="0"/>
              <a:t>Every game that has ever been written has these fundamental behaviours:</a:t>
            </a:r>
          </a:p>
          <a:p>
            <a:pPr marL="457200" indent="-457200">
              <a:buFontTx/>
              <a:buAutoNum type="arabicPeriod"/>
            </a:pPr>
            <a:r>
              <a:rPr lang="en-GB" dirty="0"/>
              <a:t>Initialise all the resources at the start</a:t>
            </a:r>
          </a:p>
          <a:p>
            <a:pPr marL="1006475" lvl="1" indent="-549275"/>
            <a:r>
              <a:rPr lang="en-GB" dirty="0"/>
              <a:t>fetch all textures, models, scripts etc</a:t>
            </a:r>
          </a:p>
          <a:p>
            <a:pPr marL="457200" indent="-457200">
              <a:buFontTx/>
              <a:buAutoNum type="arabicPeriod"/>
            </a:pPr>
            <a:r>
              <a:rPr lang="en-GB" dirty="0"/>
              <a:t>Repeatedly run the game loop:</a:t>
            </a:r>
          </a:p>
          <a:p>
            <a:pPr marL="1006475" lvl="1" indent="-549275">
              <a:buFontTx/>
              <a:buAutoNum type="arabicPeriod"/>
            </a:pPr>
            <a:r>
              <a:rPr lang="en-GB" dirty="0"/>
              <a:t>Update the game engine</a:t>
            </a:r>
          </a:p>
          <a:p>
            <a:pPr marL="1600200" lvl="2" indent="-685800"/>
            <a:r>
              <a:rPr lang="en-GB" dirty="0"/>
              <a:t>read the controllers, update the state and position of game elements</a:t>
            </a:r>
          </a:p>
          <a:p>
            <a:pPr marL="1006475" lvl="1" indent="-549275">
              <a:buFontTx/>
              <a:buAutoNum type="arabicPeriod"/>
            </a:pPr>
            <a:r>
              <a:rPr lang="en-GB" dirty="0"/>
              <a:t>Draw the game environment</a:t>
            </a:r>
          </a:p>
          <a:p>
            <a:pPr marL="1600200" lvl="2" indent="-685800"/>
            <a:r>
              <a:rPr lang="en-GB" dirty="0"/>
              <a:t>render the game elements on the viewing device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XNA Game Skeleton</a:t>
            </a:r>
          </a:p>
        </p:txBody>
      </p:sp>
      <p:sp>
        <p:nvSpPr>
          <p:cNvPr id="386052" name="Rectangle 4"/>
          <p:cNvSpPr>
            <a:spLocks noChangeArrowheads="1"/>
          </p:cNvSpPr>
          <p:nvPr/>
        </p:nvSpPr>
        <p:spPr bwMode="invGray">
          <a:xfrm>
            <a:off x="514350" y="1238250"/>
            <a:ext cx="8105775" cy="4643438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182880" tIns="182880" rIns="182880"/>
          <a:lstStyle/>
          <a:p>
            <a:r>
              <a:rPr lang="en-GB" noProof="1" smtClean="0"/>
              <a:t>partial </a:t>
            </a:r>
            <a:r>
              <a:rPr lang="en-GB" noProof="1"/>
              <a:t>class Game1 : Microsoft.Xna.Framework.Game</a:t>
            </a:r>
          </a:p>
          <a:p>
            <a:r>
              <a:rPr lang="en-GB" noProof="1" smtClean="0"/>
              <a:t>{        </a:t>
            </a:r>
            <a:endParaRPr lang="en-GB" noProof="1"/>
          </a:p>
          <a:p>
            <a:r>
              <a:rPr lang="en-GB" noProof="1" smtClean="0"/>
              <a:t>     </a:t>
            </a:r>
            <a:r>
              <a:rPr lang="en-GB" noProof="1"/>
              <a:t>public Game1()</a:t>
            </a:r>
            <a:r>
              <a:rPr lang="en-GB" dirty="0"/>
              <a:t> </a:t>
            </a:r>
            <a:r>
              <a:rPr lang="en-GB" noProof="1"/>
              <a:t> {</a:t>
            </a:r>
          </a:p>
          <a:p>
            <a:r>
              <a:rPr lang="en-GB" dirty="0" smtClean="0"/>
              <a:t>         </a:t>
            </a:r>
            <a:r>
              <a:rPr lang="en-GB" noProof="1"/>
              <a:t>graphics = new GraphicsDeviceManager(this);</a:t>
            </a:r>
          </a:p>
          <a:p>
            <a:r>
              <a:rPr lang="en-GB" dirty="0" smtClean="0"/>
              <a:t>         </a:t>
            </a:r>
            <a:r>
              <a:rPr lang="en-GB" noProof="1"/>
              <a:t>content = new ContentManager(Services);</a:t>
            </a:r>
            <a:r>
              <a:rPr lang="en-GB" dirty="0"/>
              <a:t/>
            </a:r>
            <a:br>
              <a:rPr lang="en-GB" dirty="0"/>
            </a:br>
            <a:r>
              <a:rPr lang="en-GB" noProof="1" smtClean="0"/>
              <a:t>    </a:t>
            </a:r>
            <a:r>
              <a:rPr lang="en-GB" noProof="1"/>
              <a:t>}</a:t>
            </a:r>
            <a:r>
              <a:rPr lang="en-GB" dirty="0"/>
              <a:t/>
            </a:r>
            <a:br>
              <a:rPr lang="en-GB" dirty="0"/>
            </a:br>
            <a:endParaRPr lang="en-GB" noProof="1"/>
          </a:p>
          <a:p>
            <a:r>
              <a:rPr lang="en-GB" dirty="0" smtClean="0"/>
              <a:t>    </a:t>
            </a:r>
            <a:r>
              <a:rPr lang="en-GB" noProof="1"/>
              <a:t>protected override void LoadGraphicsContent(bool loadAllContent)</a:t>
            </a:r>
            <a:r>
              <a:rPr lang="en-GB" dirty="0"/>
              <a:t> </a:t>
            </a:r>
            <a:r>
              <a:rPr lang="en-GB" noProof="1"/>
              <a:t> {</a:t>
            </a:r>
          </a:p>
          <a:p>
            <a:r>
              <a:rPr lang="en-GB" dirty="0" smtClean="0"/>
              <a:t>    </a:t>
            </a:r>
            <a:r>
              <a:rPr lang="en-GB" dirty="0"/>
              <a:t>}</a:t>
            </a:r>
            <a:r>
              <a:rPr lang="en-GB" noProof="1"/>
              <a:t>   </a:t>
            </a:r>
            <a:endParaRPr lang="en-GB" dirty="0"/>
          </a:p>
          <a:p>
            <a:r>
              <a:rPr lang="en-GB" noProof="1"/>
              <a:t>     </a:t>
            </a:r>
            <a:endParaRPr lang="en-GB" dirty="0"/>
          </a:p>
          <a:p>
            <a:r>
              <a:rPr lang="en-GB" dirty="0" smtClean="0"/>
              <a:t>    </a:t>
            </a:r>
            <a:r>
              <a:rPr lang="en-GB" noProof="1"/>
              <a:t>protected override void Update(GameTime gameTime)</a:t>
            </a:r>
            <a:r>
              <a:rPr lang="en-GB" dirty="0"/>
              <a:t> </a:t>
            </a:r>
            <a:r>
              <a:rPr lang="en-GB" noProof="1"/>
              <a:t> {</a:t>
            </a:r>
          </a:p>
          <a:p>
            <a:r>
              <a:rPr lang="en-GB" dirty="0" smtClean="0"/>
              <a:t>    </a:t>
            </a:r>
            <a:r>
              <a:rPr lang="en-GB" noProof="1"/>
              <a:t>}</a:t>
            </a:r>
            <a:r>
              <a:rPr lang="en-GB" dirty="0"/>
              <a:t/>
            </a:r>
            <a:br>
              <a:rPr lang="en-GB" dirty="0"/>
            </a:br>
            <a:endParaRPr lang="en-GB" noProof="1"/>
          </a:p>
          <a:p>
            <a:r>
              <a:rPr lang="en-GB" noProof="1" smtClean="0"/>
              <a:t>    </a:t>
            </a:r>
            <a:r>
              <a:rPr lang="en-GB" noProof="1"/>
              <a:t>protected override void Draw(GameTime gameTime) {</a:t>
            </a:r>
          </a:p>
          <a:p>
            <a:r>
              <a:rPr lang="en-GB" dirty="0" smtClean="0"/>
              <a:t>    </a:t>
            </a:r>
            <a:r>
              <a:rPr lang="en-GB" noProof="1"/>
              <a:t>}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}  </a:t>
            </a:r>
            <a:endParaRPr lang="en-GB" noProof="1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2" name="Rectangle 60"/>
          <p:cNvSpPr>
            <a:spLocks noGrp="1" noChangeArrowheads="1"/>
          </p:cNvSpPr>
          <p:nvPr>
            <p:ph type="ctrTitle"/>
          </p:nvPr>
        </p:nvSpPr>
        <p:spPr>
          <a:xfrm>
            <a:off x="685800" y="3167063"/>
            <a:ext cx="8077200" cy="1920526"/>
          </a:xfrm>
        </p:spPr>
        <p:txBody>
          <a:bodyPr/>
          <a:lstStyle/>
          <a:p>
            <a:pPr eaLnBrk="1" hangingPunct="1">
              <a:defRPr/>
            </a:pPr>
            <a:r>
              <a:rPr lang="en-AU" sz="3600" i="1" dirty="0" smtClean="0"/>
              <a:t>DEV 004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pt-BR" dirty="0" smtClean="0"/>
              <a:t>Desenvolvimento de Jogos com XNA Express </a:t>
            </a:r>
            <a:endParaRPr lang="en-AU" dirty="0"/>
          </a:p>
        </p:txBody>
      </p:sp>
      <p:sp>
        <p:nvSpPr>
          <p:cNvPr id="3133" name="Rectangle 61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222875"/>
            <a:ext cx="8077200" cy="1089025"/>
          </a:xfrm>
        </p:spPr>
        <p:txBody>
          <a:bodyPr/>
          <a:lstStyle/>
          <a:p>
            <a:pPr eaLnBrk="1" hangingPunct="1">
              <a:defRPr/>
            </a:pPr>
            <a:r>
              <a:rPr lang="pt-PT" sz="2400" dirty="0" smtClean="0"/>
              <a:t>Rob </a:t>
            </a:r>
            <a:r>
              <a:rPr lang="pt-PT" sz="2400" dirty="0" smtClean="0"/>
              <a:t>Miles   Microsoft MVP</a:t>
            </a:r>
            <a:endParaRPr lang="pt-PT" sz="2400" dirty="0" smtClean="0"/>
          </a:p>
          <a:p>
            <a:pPr eaLnBrk="1" hangingPunct="1">
              <a:defRPr/>
            </a:pPr>
            <a:r>
              <a:rPr lang="pt-PT" sz="2400" dirty="0" smtClean="0"/>
              <a:t>rob@robmiles.com</a:t>
            </a:r>
          </a:p>
          <a:p>
            <a:pPr eaLnBrk="1" hangingPunct="1">
              <a:defRPr/>
            </a:pPr>
            <a:r>
              <a:rPr lang="pt-PT" sz="2400" dirty="0" smtClean="0"/>
              <a:t>Lecturer, University of Hull, United Kingdom</a:t>
            </a:r>
            <a:endParaRPr lang="en-AU" sz="2400" dirty="0"/>
          </a:p>
        </p:txBody>
      </p:sp>
      <p:pic>
        <p:nvPicPr>
          <p:cNvPr id="3076" name="Picture 4" descr="TechDays_Negativo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3100" y="246063"/>
            <a:ext cx="3103563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XNA Game Initialisation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41838"/>
            <a:ext cx="8229600" cy="1685925"/>
          </a:xfrm>
        </p:spPr>
        <p:txBody>
          <a:bodyPr/>
          <a:lstStyle/>
          <a:p>
            <a:r>
              <a:rPr lang="en-GB" sz="2000" b="1" dirty="0" err="1"/>
              <a:t>LoadGraphicsContent</a:t>
            </a:r>
            <a:r>
              <a:rPr lang="en-GB" sz="2000" b="1" dirty="0"/>
              <a:t> </a:t>
            </a:r>
            <a:r>
              <a:rPr lang="en-GB" sz="2000" dirty="0"/>
              <a:t> is called when our game starts</a:t>
            </a:r>
          </a:p>
          <a:p>
            <a:r>
              <a:rPr lang="en-GB" sz="2000" dirty="0"/>
              <a:t>It creates our cheese texture and loads an image into it</a:t>
            </a:r>
          </a:p>
          <a:p>
            <a:r>
              <a:rPr lang="en-GB" sz="2000" dirty="0"/>
              <a:t>It also creates a </a:t>
            </a:r>
            <a:r>
              <a:rPr lang="en-GB" sz="2000" b="1" dirty="0" err="1"/>
              <a:t>SpriteBatch</a:t>
            </a:r>
            <a:r>
              <a:rPr lang="en-GB" sz="2000" dirty="0"/>
              <a:t> instance to manage the drawing process</a:t>
            </a:r>
            <a:endParaRPr lang="en-GB" sz="1800" dirty="0"/>
          </a:p>
        </p:txBody>
      </p:sp>
      <p:sp>
        <p:nvSpPr>
          <p:cNvPr id="388100" name="Rectangle 4"/>
          <p:cNvSpPr>
            <a:spLocks noChangeArrowheads="1"/>
          </p:cNvSpPr>
          <p:nvPr/>
        </p:nvSpPr>
        <p:spPr bwMode="invGray">
          <a:xfrm>
            <a:off x="477838" y="1062038"/>
            <a:ext cx="8105775" cy="3319462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182880" tIns="182880" rIns="182880"/>
          <a:lstStyle/>
          <a:p>
            <a:r>
              <a:rPr lang="en-GB" noProof="1"/>
              <a:t>Texture2D cheeseTexture;</a:t>
            </a:r>
          </a:p>
          <a:p>
            <a:endParaRPr lang="en-GB"/>
          </a:p>
          <a:p>
            <a:r>
              <a:rPr lang="en-GB" noProof="1"/>
              <a:t>SpriteBatch spriteBatch;</a:t>
            </a:r>
          </a:p>
          <a:p>
            <a:endParaRPr lang="en-GB"/>
          </a:p>
          <a:p>
            <a:r>
              <a:rPr lang="en-GB" noProof="1"/>
              <a:t>protected override void LoadGraphicsContent(bool loadAllContent)</a:t>
            </a:r>
            <a:r>
              <a:rPr lang="en-GB"/>
              <a:t> </a:t>
            </a:r>
            <a:r>
              <a:rPr lang="en-GB" noProof="1"/>
              <a:t>{</a:t>
            </a:r>
          </a:p>
          <a:p>
            <a:r>
              <a:rPr lang="en-GB" noProof="1"/>
              <a:t>    if (loadAllContent)</a:t>
            </a:r>
          </a:p>
          <a:p>
            <a:r>
              <a:rPr lang="en-GB" noProof="1"/>
              <a:t>    {</a:t>
            </a:r>
          </a:p>
          <a:p>
            <a:r>
              <a:rPr lang="en-GB"/>
              <a:t>      </a:t>
            </a:r>
            <a:r>
              <a:rPr lang="en-GB" noProof="1"/>
              <a:t>cheeseTexture = content.Load&lt;Texture2D&gt;("cheese");</a:t>
            </a:r>
            <a:endParaRPr lang="en-GB"/>
          </a:p>
          <a:p>
            <a:r>
              <a:rPr lang="en-GB"/>
              <a:t>      </a:t>
            </a:r>
            <a:r>
              <a:rPr lang="en-GB" noProof="1"/>
              <a:t>spriteBatch = new SpriteBatch(graphics.GraphicsDevice);</a:t>
            </a:r>
          </a:p>
          <a:p>
            <a:r>
              <a:rPr lang="en-GB" noProof="1"/>
              <a:t>    }</a:t>
            </a:r>
          </a:p>
          <a:p>
            <a:r>
              <a:rPr lang="en-GB" noProof="1"/>
              <a:t>}</a:t>
            </a:r>
          </a:p>
          <a:p>
            <a:endParaRPr lang="en-GB" noProof="1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the Content Pipeline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195280"/>
            <a:ext cx="3845859" cy="5262979"/>
          </a:xfrm>
        </p:spPr>
        <p:txBody>
          <a:bodyPr/>
          <a:lstStyle/>
          <a:p>
            <a:r>
              <a:rPr lang="en-GB" sz="2800" dirty="0"/>
              <a:t>The content pipeline manages the items as resources</a:t>
            </a:r>
          </a:p>
          <a:p>
            <a:r>
              <a:rPr lang="en-GB" sz="2800" dirty="0"/>
              <a:t>Each is given an asset name </a:t>
            </a:r>
          </a:p>
          <a:p>
            <a:r>
              <a:rPr lang="en-GB" sz="2800" dirty="0"/>
              <a:t>The Load method of </a:t>
            </a:r>
            <a:r>
              <a:rPr lang="en-GB" sz="2800" dirty="0" err="1"/>
              <a:t>ContentManager</a:t>
            </a:r>
            <a:r>
              <a:rPr lang="en-GB" sz="2800" dirty="0"/>
              <a:t> provides access to the resource</a:t>
            </a:r>
          </a:p>
          <a:p>
            <a:r>
              <a:rPr lang="en-GB" sz="2800" dirty="0"/>
              <a:t>Note the use of generics</a:t>
            </a:r>
          </a:p>
        </p:txBody>
      </p:sp>
      <p:pic>
        <p:nvPicPr>
          <p:cNvPr id="4382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1960" y="1431626"/>
            <a:ext cx="4245006" cy="250567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sp>
        <p:nvSpPr>
          <p:cNvPr id="438277" name="Rectangle 5"/>
          <p:cNvSpPr>
            <a:spLocks noChangeArrowheads="1"/>
          </p:cNvSpPr>
          <p:nvPr/>
        </p:nvSpPr>
        <p:spPr bwMode="invGray">
          <a:xfrm>
            <a:off x="4327525" y="4811713"/>
            <a:ext cx="4403725" cy="1166812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182880" tIns="182880" rIns="182880"/>
          <a:lstStyle/>
          <a:p>
            <a:r>
              <a:rPr lang="en-GB" noProof="1"/>
              <a:t>cheeseTexture = </a:t>
            </a:r>
            <a:endParaRPr lang="en-GB" dirty="0"/>
          </a:p>
          <a:p>
            <a:r>
              <a:rPr lang="en-GB" dirty="0" smtClean="0"/>
              <a:t>   </a:t>
            </a:r>
            <a:r>
              <a:rPr lang="en-GB" noProof="1" smtClean="0"/>
              <a:t>content.Load&lt;Texture2D</a:t>
            </a:r>
            <a:r>
              <a:rPr lang="en-GB" noProof="1"/>
              <a:t>&gt;("cheese");</a:t>
            </a:r>
            <a:endParaRPr lang="en-GB" dirty="0"/>
          </a:p>
          <a:p>
            <a:endParaRPr lang="en-GB" noProof="1"/>
          </a:p>
        </p:txBody>
      </p:sp>
      <p:sp>
        <p:nvSpPr>
          <p:cNvPr id="438278" name="AutoShape 6"/>
          <p:cNvSpPr>
            <a:spLocks noChangeArrowheads="1"/>
          </p:cNvSpPr>
          <p:nvPr/>
        </p:nvSpPr>
        <p:spPr bwMode="auto">
          <a:xfrm>
            <a:off x="5937250" y="4160838"/>
            <a:ext cx="1120775" cy="3984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XNA Game Drawing</a:t>
            </a:r>
          </a:p>
        </p:txBody>
      </p:sp>
      <p:sp>
        <p:nvSpPr>
          <p:cNvPr id="393219" name="Rectangle 3"/>
          <p:cNvSpPr>
            <a:spLocks noChangeArrowheads="1"/>
          </p:cNvSpPr>
          <p:nvPr/>
        </p:nvSpPr>
        <p:spPr bwMode="invGray">
          <a:xfrm>
            <a:off x="477838" y="1062038"/>
            <a:ext cx="8105775" cy="5199062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182880" tIns="182880" rIns="182880"/>
          <a:lstStyle/>
          <a:p>
            <a:r>
              <a:rPr lang="en-GB" noProof="1"/>
              <a:t>protected override void Draw(GameTime gameTime)</a:t>
            </a:r>
          </a:p>
          <a:p>
            <a:r>
              <a:rPr lang="en-GB" noProof="1"/>
              <a:t>{</a:t>
            </a:r>
          </a:p>
          <a:p>
            <a:r>
              <a:rPr lang="en-GB" noProof="1"/>
              <a:t>    graphics.GraphicsDevice.Clear(Color.CornflowerBlue);</a:t>
            </a:r>
          </a:p>
          <a:p>
            <a:endParaRPr lang="en-GB" noProof="1"/>
          </a:p>
          <a:p>
            <a:r>
              <a:rPr lang="en-GB" noProof="1"/>
              <a:t>    spriteBatch.Begin(SpriteBlendMode.AlphaBlend);</a:t>
            </a:r>
          </a:p>
          <a:p>
            <a:endParaRPr lang="en-GB" noProof="1"/>
          </a:p>
          <a:p>
            <a:r>
              <a:rPr lang="en-GB" noProof="1"/>
              <a:t>    spriteBatch.Draw(cheeseTexture,</a:t>
            </a:r>
          </a:p>
          <a:p>
            <a:r>
              <a:rPr lang="en-GB" noProof="1"/>
              <a:t>        new Rectangle(</a:t>
            </a:r>
            <a:endParaRPr lang="en-GB"/>
          </a:p>
          <a:p>
            <a:r>
              <a:rPr lang="en-GB"/>
              <a:t>            </a:t>
            </a:r>
            <a:r>
              <a:rPr lang="en-GB" noProof="1"/>
              <a:t>cheeseX, cheeseY, </a:t>
            </a:r>
            <a:endParaRPr lang="en-GB"/>
          </a:p>
          <a:p>
            <a:r>
              <a:rPr lang="en-GB"/>
              <a:t>            </a:t>
            </a:r>
            <a:r>
              <a:rPr lang="en-GB" noProof="1"/>
              <a:t>cheeseTexture.Width, cheeseTexture.Height),</a:t>
            </a:r>
            <a:endParaRPr lang="en-GB"/>
          </a:p>
          <a:p>
            <a:r>
              <a:rPr lang="en-GB"/>
              <a:t>            </a:t>
            </a:r>
            <a:r>
              <a:rPr lang="en-GB" noProof="1"/>
              <a:t>Color.White</a:t>
            </a:r>
            <a:r>
              <a:rPr lang="en-GB"/>
              <a:t> </a:t>
            </a:r>
            <a:r>
              <a:rPr lang="en-GB" noProof="1"/>
              <a:t>);</a:t>
            </a:r>
          </a:p>
          <a:p>
            <a:endParaRPr lang="en-GB" noProof="1"/>
          </a:p>
          <a:p>
            <a:r>
              <a:rPr lang="en-GB" noProof="1"/>
              <a:t>    spriteBatch.End();</a:t>
            </a:r>
          </a:p>
          <a:p>
            <a:endParaRPr lang="en-GB" noProof="1"/>
          </a:p>
          <a:p>
            <a:r>
              <a:rPr lang="en-GB" noProof="1"/>
              <a:t>    base.Draw(gameTime);</a:t>
            </a:r>
          </a:p>
          <a:p>
            <a:r>
              <a:rPr lang="en-GB" noProof="1"/>
              <a:t>}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XNA Game Update</a:t>
            </a:r>
          </a:p>
        </p:txBody>
      </p:sp>
      <p:sp>
        <p:nvSpPr>
          <p:cNvPr id="390148" name="Rectangle 4"/>
          <p:cNvSpPr>
            <a:spLocks noChangeArrowheads="1"/>
          </p:cNvSpPr>
          <p:nvPr/>
        </p:nvSpPr>
        <p:spPr bwMode="invGray">
          <a:xfrm>
            <a:off x="477838" y="1062038"/>
            <a:ext cx="8105775" cy="5199062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182880" tIns="182880" rIns="182880"/>
          <a:lstStyle/>
          <a:p>
            <a:r>
              <a:rPr lang="en-GB" noProof="1"/>
              <a:t>protected override void Update()</a:t>
            </a:r>
          </a:p>
          <a:p>
            <a:r>
              <a:rPr lang="en-GB" noProof="1"/>
              <a:t>{</a:t>
            </a:r>
          </a:p>
          <a:p>
            <a:endParaRPr lang="en-GB" noProof="1"/>
          </a:p>
          <a:p>
            <a:r>
              <a:rPr lang="en-GB" noProof="1"/>
              <a:t>    cheeseX = cheeseX + cheeseXSpeed;</a:t>
            </a:r>
          </a:p>
          <a:p>
            <a:endParaRPr lang="en-GB" noProof="1"/>
          </a:p>
          <a:p>
            <a:r>
              <a:rPr lang="en-GB" noProof="1"/>
              <a:t>    if ((cheeseX &lt;= 0) || </a:t>
            </a:r>
          </a:p>
          <a:p>
            <a:r>
              <a:rPr lang="en-GB" noProof="1"/>
              <a:t>        (cheeseX + cheeseTexture.Width &gt; Window.ClientBounds.Width))</a:t>
            </a:r>
          </a:p>
          <a:p>
            <a:r>
              <a:rPr lang="en-GB" noProof="1"/>
              <a:t>    {</a:t>
            </a:r>
          </a:p>
          <a:p>
            <a:r>
              <a:rPr lang="en-GB" noProof="1"/>
              <a:t>        cheeseXSpeed *= -1;</a:t>
            </a:r>
          </a:p>
          <a:p>
            <a:r>
              <a:rPr lang="en-GB" noProof="1"/>
              <a:t>    }</a:t>
            </a:r>
            <a:endParaRPr lang="en-GB"/>
          </a:p>
          <a:p>
            <a:endParaRPr lang="en-GB"/>
          </a:p>
          <a:p>
            <a:r>
              <a:rPr lang="en-GB"/>
              <a:t>    // repeat for Y</a:t>
            </a:r>
            <a:endParaRPr lang="en-GB" noProof="1"/>
          </a:p>
          <a:p>
            <a:endParaRPr lang="en-GB" noProof="1"/>
          </a:p>
          <a:p>
            <a:r>
              <a:rPr lang="en-GB"/>
              <a:t>    </a:t>
            </a:r>
            <a:r>
              <a:rPr lang="en-GB" noProof="1"/>
              <a:t>// Let the GameComponents update</a:t>
            </a:r>
          </a:p>
          <a:p>
            <a:r>
              <a:rPr lang="en-GB" noProof="1"/>
              <a:t>    UpdateComponents();</a:t>
            </a:r>
          </a:p>
          <a:p>
            <a:r>
              <a:rPr lang="en-GB" noProof="1"/>
              <a:t>}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5088" y="771525"/>
            <a:ext cx="7386637" cy="750888"/>
          </a:xfrm>
        </p:spPr>
        <p:txBody>
          <a:bodyPr anchor="b"/>
          <a:lstStyle/>
          <a:p>
            <a:pPr eaLnBrk="1" hangingPunct="1">
              <a:defRPr/>
            </a:pPr>
            <a:r>
              <a:rPr lang="en-AU" dirty="0" smtClean="0"/>
              <a:t>Bouncing Cheese</a:t>
            </a:r>
            <a:endParaRPr lang="en-AU" dirty="0"/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5088" y="4087813"/>
            <a:ext cx="7386637" cy="978729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 smtClean="0"/>
              <a:t>Rob Miles</a:t>
            </a:r>
          </a:p>
          <a:p>
            <a:pPr eaLnBrk="1" hangingPunct="1">
              <a:defRPr/>
            </a:pPr>
            <a:r>
              <a:rPr lang="en-AU" dirty="0" smtClean="0"/>
              <a:t>Microsoft MVP</a:t>
            </a:r>
            <a:endParaRPr lang="en-AU" dirty="0"/>
          </a:p>
        </p:txBody>
      </p:sp>
      <p:pic>
        <p:nvPicPr>
          <p:cNvPr id="7172" name="Picture 6" descr="GLASS-BA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8" y="2339975"/>
            <a:ext cx="91440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21184" y="2268696"/>
            <a:ext cx="3610284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800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ea typeface="Tahoma" pitchFamily="34" charset="0"/>
                <a:cs typeface="Tahoma" pitchFamily="34" charset="0"/>
              </a:rPr>
              <a:t>DEMO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Creating a bread bat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7638"/>
            <a:ext cx="8410575" cy="4985980"/>
          </a:xfrm>
        </p:spPr>
        <p:txBody>
          <a:bodyPr/>
          <a:lstStyle/>
          <a:p>
            <a:r>
              <a:rPr lang="en-GB" dirty="0"/>
              <a:t>Now we need to create a bat texture and then allow the player to control </a:t>
            </a:r>
            <a:r>
              <a:rPr lang="en-GB" dirty="0" smtClean="0"/>
              <a:t>it</a:t>
            </a:r>
            <a:endParaRPr lang="en-GB" dirty="0"/>
          </a:p>
          <a:p>
            <a:r>
              <a:rPr lang="en-GB" dirty="0"/>
              <a:t>XNA provides support for keyboard, mouse and XBOX 360 controller</a:t>
            </a:r>
          </a:p>
          <a:p>
            <a:pPr lvl="1"/>
            <a:r>
              <a:rPr lang="en-GB" dirty="0"/>
              <a:t>You can plug a controller into an PC and it will just work</a:t>
            </a:r>
          </a:p>
          <a:p>
            <a:r>
              <a:rPr lang="en-GB" dirty="0" smtClean="0"/>
              <a:t>The </a:t>
            </a:r>
            <a:r>
              <a:rPr lang="en-GB" dirty="0"/>
              <a:t>game controller buttons </a:t>
            </a:r>
            <a:r>
              <a:rPr lang="en-GB" dirty="0" smtClean="0"/>
              <a:t>can be polled </a:t>
            </a:r>
            <a:r>
              <a:rPr lang="en-GB" dirty="0"/>
              <a:t>during the update method</a:t>
            </a:r>
          </a:p>
          <a:p>
            <a:r>
              <a:rPr lang="en-GB" dirty="0"/>
              <a:t>Note that we also need to handle potential controller disconnection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XNA Controller Reading</a:t>
            </a:r>
          </a:p>
        </p:txBody>
      </p:sp>
      <p:sp>
        <p:nvSpPr>
          <p:cNvPr id="396291" name="Rectangle 3"/>
          <p:cNvSpPr>
            <a:spLocks noChangeArrowheads="1"/>
          </p:cNvSpPr>
          <p:nvPr/>
        </p:nvSpPr>
        <p:spPr bwMode="invGray">
          <a:xfrm>
            <a:off x="477838" y="1189038"/>
            <a:ext cx="8105775" cy="4506912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182880" tIns="182880" rIns="182880"/>
          <a:lstStyle/>
          <a:p>
            <a:r>
              <a:rPr lang="en-GB" noProof="1"/>
              <a:t>GamePadState padState = GamePad.GetState(PlayerIndex.One);</a:t>
            </a:r>
          </a:p>
          <a:p>
            <a:endParaRPr lang="en-GB" noProof="1"/>
          </a:p>
          <a:p>
            <a:r>
              <a:rPr lang="en-GB" noProof="1"/>
              <a:t>if (padState.IsConnected)</a:t>
            </a:r>
          </a:p>
          <a:p>
            <a:r>
              <a:rPr lang="en-GB" noProof="1"/>
              <a:t>{</a:t>
            </a:r>
          </a:p>
          <a:p>
            <a:r>
              <a:rPr lang="en-GB" noProof="1"/>
              <a:t>    if (padState.DPad.Left == ButtonState.Pressed)</a:t>
            </a:r>
          </a:p>
          <a:p>
            <a:r>
              <a:rPr lang="en-GB" noProof="1"/>
              <a:t>    {</a:t>
            </a:r>
          </a:p>
          <a:p>
            <a:r>
              <a:rPr lang="en-GB" noProof="1"/>
              <a:t>        breadX--;</a:t>
            </a:r>
          </a:p>
          <a:p>
            <a:r>
              <a:rPr lang="en-GB" noProof="1"/>
              <a:t>    }</a:t>
            </a:r>
          </a:p>
          <a:p>
            <a:r>
              <a:rPr lang="en-GB" noProof="1"/>
              <a:t>    if (padState.DPad.Right == ButtonState.Pressed)</a:t>
            </a:r>
          </a:p>
          <a:p>
            <a:r>
              <a:rPr lang="en-GB" noProof="1"/>
              <a:t>    {</a:t>
            </a:r>
          </a:p>
          <a:p>
            <a:r>
              <a:rPr lang="en-GB" noProof="1"/>
              <a:t>        breadX++;</a:t>
            </a:r>
          </a:p>
          <a:p>
            <a:r>
              <a:rPr lang="en-GB" noProof="1"/>
              <a:t>    }</a:t>
            </a:r>
            <a:endParaRPr lang="en-GB"/>
          </a:p>
          <a:p>
            <a:endParaRPr lang="en-GB"/>
          </a:p>
          <a:p>
            <a:r>
              <a:rPr lang="en-GB"/>
              <a:t>    /// repeat for bread Y position</a:t>
            </a:r>
            <a:endParaRPr lang="en-GB" noProof="1"/>
          </a:p>
          <a:p>
            <a:r>
              <a:rPr lang="en-GB" noProof="1"/>
              <a:t>}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5088" y="771525"/>
            <a:ext cx="7386637" cy="750888"/>
          </a:xfrm>
        </p:spPr>
        <p:txBody>
          <a:bodyPr anchor="b"/>
          <a:lstStyle/>
          <a:p>
            <a:pPr eaLnBrk="1" hangingPunct="1">
              <a:defRPr/>
            </a:pPr>
            <a:r>
              <a:rPr lang="en-AU" dirty="0" smtClean="0"/>
              <a:t>Cheese and a Bat</a:t>
            </a:r>
            <a:endParaRPr lang="en-AU" dirty="0"/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5088" y="4087813"/>
            <a:ext cx="7386637" cy="979487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 smtClean="0"/>
              <a:t>Rob Miles</a:t>
            </a: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>Microsoft MVP</a:t>
            </a:r>
            <a:endParaRPr lang="en-AU" dirty="0"/>
          </a:p>
        </p:txBody>
      </p:sp>
      <p:pic>
        <p:nvPicPr>
          <p:cNvPr id="7172" name="Picture 6" descr="GLASS-BA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8" y="2339975"/>
            <a:ext cx="91440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21184" y="2268696"/>
            <a:ext cx="3610284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800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ea typeface="Tahoma" pitchFamily="34" charset="0"/>
                <a:cs typeface="Tahoma" pitchFamily="34" charset="0"/>
              </a:rPr>
              <a:t>DEMO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Analogue </a:t>
            </a:r>
            <a:r>
              <a:rPr lang="en-GB" dirty="0"/>
              <a:t>Input</a:t>
            </a:r>
          </a:p>
        </p:txBody>
      </p:sp>
      <p:sp>
        <p:nvSpPr>
          <p:cNvPr id="403459" name="Rectangle 3"/>
          <p:cNvSpPr>
            <a:spLocks noChangeArrowheads="1"/>
          </p:cNvSpPr>
          <p:nvPr/>
        </p:nvSpPr>
        <p:spPr bwMode="invGray">
          <a:xfrm>
            <a:off x="477838" y="1189038"/>
            <a:ext cx="8105775" cy="3195637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182880" tIns="182880" rIns="182880"/>
          <a:lstStyle/>
          <a:p>
            <a:r>
              <a:rPr lang="en-GB" noProof="1"/>
              <a:t> int padXSpeed = 10;</a:t>
            </a:r>
          </a:p>
          <a:p>
            <a:r>
              <a:rPr lang="en-GB" noProof="1"/>
              <a:t> int padYSpeed = 10;</a:t>
            </a:r>
          </a:p>
          <a:p>
            <a:endParaRPr lang="en-GB"/>
          </a:p>
          <a:p>
            <a:r>
              <a:rPr lang="en-GB" noProof="1"/>
              <a:t>GamePadState padState = GamePad.GetState(PlayerIndex.One);</a:t>
            </a:r>
          </a:p>
          <a:p>
            <a:endParaRPr lang="en-GB" noProof="1"/>
          </a:p>
          <a:p>
            <a:r>
              <a:rPr lang="en-GB" noProof="1"/>
              <a:t>if (padState.IsConnected)</a:t>
            </a:r>
          </a:p>
          <a:p>
            <a:r>
              <a:rPr lang="en-GB" noProof="1"/>
              <a:t>{</a:t>
            </a:r>
          </a:p>
          <a:p>
            <a:r>
              <a:rPr lang="en-GB" noProof="1"/>
              <a:t>    breadX += (int) (padState.ThumbSticks.Left.X * padXSpeed);</a:t>
            </a:r>
          </a:p>
          <a:p>
            <a:r>
              <a:rPr lang="en-GB" noProof="1"/>
              <a:t>    breadY -= (int) (padState.ThumbSticks.Left.Y * padYSpeed);</a:t>
            </a:r>
          </a:p>
          <a:p>
            <a:r>
              <a:rPr lang="en-GB" noProof="1"/>
              <a:t>}</a:t>
            </a:r>
          </a:p>
        </p:txBody>
      </p:sp>
      <p:sp>
        <p:nvSpPr>
          <p:cNvPr id="403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4752975"/>
            <a:ext cx="8229600" cy="1474788"/>
          </a:xfrm>
          <a:noFill/>
          <a:ln/>
        </p:spPr>
        <p:txBody>
          <a:bodyPr/>
          <a:lstStyle/>
          <a:p>
            <a:r>
              <a:rPr lang="en-GB" dirty="0"/>
              <a:t>This code uses the analogue input of the left </a:t>
            </a:r>
            <a:r>
              <a:rPr lang="en-GB" dirty="0" err="1"/>
              <a:t>thumbstick</a:t>
            </a:r>
            <a:r>
              <a:rPr lang="en-GB" dirty="0"/>
              <a:t> to control the position of the bread</a:t>
            </a: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5088" y="771525"/>
            <a:ext cx="7386637" cy="750888"/>
          </a:xfrm>
        </p:spPr>
        <p:txBody>
          <a:bodyPr anchor="b"/>
          <a:lstStyle/>
          <a:p>
            <a:pPr eaLnBrk="1" hangingPunct="1">
              <a:defRPr/>
            </a:pPr>
            <a:r>
              <a:rPr lang="en-AU" dirty="0" smtClean="0"/>
              <a:t>Cheese and a Better Bat</a:t>
            </a:r>
            <a:endParaRPr lang="en-AU" dirty="0"/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5088" y="4087813"/>
            <a:ext cx="7386637" cy="978729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 smtClean="0"/>
              <a:t>Rob Miles</a:t>
            </a:r>
          </a:p>
          <a:p>
            <a:pPr eaLnBrk="1" hangingPunct="1">
              <a:defRPr/>
            </a:pPr>
            <a:r>
              <a:rPr lang="en-AU" dirty="0" smtClean="0"/>
              <a:t>Microsoft MVP</a:t>
            </a:r>
            <a:endParaRPr lang="en-AU" dirty="0"/>
          </a:p>
        </p:txBody>
      </p:sp>
      <p:pic>
        <p:nvPicPr>
          <p:cNvPr id="7172" name="Picture 6" descr="GLASS-BA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8" y="2339975"/>
            <a:ext cx="91440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21184" y="2268696"/>
            <a:ext cx="3610284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800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ea typeface="Tahoma" pitchFamily="34" charset="0"/>
                <a:cs typeface="Tahoma" pitchFamily="34" charset="0"/>
              </a:rPr>
              <a:t>DEMO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white glow rectang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92301" y="385903"/>
            <a:ext cx="9431501" cy="631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LeftFacing">
              <a:rot lat="20988242" lon="1492584" rev="298416"/>
            </a:camera>
            <a:lightRig rig="threePt" dir="t"/>
          </a:scene3d>
          <a:sp3d/>
        </p:spPr>
      </p:pic>
      <p:sp>
        <p:nvSpPr>
          <p:cNvPr id="10" name="Rectangle 5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 err="1" smtClean="0"/>
              <a:t>Patrocinadores</a:t>
            </a:r>
            <a:endParaRPr lang="en-AU" dirty="0"/>
          </a:p>
        </p:txBody>
      </p:sp>
      <p:grpSp>
        <p:nvGrpSpPr>
          <p:cNvPr id="4100" name="Group 27"/>
          <p:cNvGrpSpPr>
            <a:grpSpLocks/>
          </p:cNvGrpSpPr>
          <p:nvPr/>
        </p:nvGrpSpPr>
        <p:grpSpPr bwMode="auto">
          <a:xfrm>
            <a:off x="781050" y="1809750"/>
            <a:ext cx="7415213" cy="1008063"/>
            <a:chOff x="1047750" y="1809750"/>
            <a:chExt cx="7362825" cy="933450"/>
          </a:xfrm>
        </p:grpSpPr>
        <p:pic>
          <p:nvPicPr>
            <p:cNvPr id="4115" name="Picture 2"/>
            <p:cNvPicPr>
              <a:picLocks noChangeAspect="1" noChangeArrowheads="1"/>
            </p:cNvPicPr>
            <p:nvPr/>
          </p:nvPicPr>
          <p:blipFill>
            <a:blip r:embed="rId4"/>
            <a:srcRect t="20752" r="7272" b="16855"/>
            <a:stretch>
              <a:fillRect/>
            </a:stretch>
          </p:blipFill>
          <p:spPr bwMode="auto">
            <a:xfrm>
              <a:off x="6730741" y="1866900"/>
              <a:ext cx="1679834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Picture 3"/>
            <p:cNvPicPr>
              <a:picLocks noChangeAspect="1" noChangeArrowheads="1"/>
            </p:cNvPicPr>
            <p:nvPr/>
          </p:nvPicPr>
          <p:blipFill>
            <a:blip r:embed="rId5"/>
            <a:srcRect t="32413" b="33916"/>
            <a:stretch>
              <a:fillRect/>
            </a:stretch>
          </p:blipFill>
          <p:spPr bwMode="auto">
            <a:xfrm>
              <a:off x="4340168" y="2028825"/>
              <a:ext cx="2187573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7" name="Picture 4"/>
            <p:cNvPicPr>
              <a:picLocks noChangeAspect="1" noChangeArrowheads="1"/>
            </p:cNvPicPr>
            <p:nvPr/>
          </p:nvPicPr>
          <p:blipFill>
            <a:blip r:embed="rId6"/>
            <a:srcRect l="23131" t="12753" r="21790" b="17371"/>
            <a:stretch>
              <a:fillRect/>
            </a:stretch>
          </p:blipFill>
          <p:spPr bwMode="auto">
            <a:xfrm>
              <a:off x="3095625" y="1809750"/>
              <a:ext cx="981075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8" name="Picture 5"/>
            <p:cNvPicPr>
              <a:picLocks noChangeAspect="1" noChangeArrowheads="1"/>
            </p:cNvPicPr>
            <p:nvPr/>
          </p:nvPicPr>
          <p:blipFill>
            <a:blip r:embed="rId7"/>
            <a:srcRect l="12007" t="31441" r="11679" b="33118"/>
            <a:stretch>
              <a:fillRect/>
            </a:stretch>
          </p:blipFill>
          <p:spPr bwMode="auto">
            <a:xfrm>
              <a:off x="1047750" y="2028825"/>
              <a:ext cx="169545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01" name="Group 40"/>
          <p:cNvGrpSpPr>
            <a:grpSpLocks/>
          </p:cNvGrpSpPr>
          <p:nvPr/>
        </p:nvGrpSpPr>
        <p:grpSpPr bwMode="auto">
          <a:xfrm>
            <a:off x="1457325" y="3409950"/>
            <a:ext cx="6372225" cy="1403350"/>
            <a:chOff x="1495425" y="3305175"/>
            <a:chExt cx="6448425" cy="1466849"/>
          </a:xfrm>
        </p:grpSpPr>
        <p:pic>
          <p:nvPicPr>
            <p:cNvPr id="4109" name="Picture 6"/>
            <p:cNvPicPr>
              <a:picLocks noChangeAspect="1" noChangeArrowheads="1"/>
            </p:cNvPicPr>
            <p:nvPr/>
          </p:nvPicPr>
          <p:blipFill>
            <a:blip r:embed="rId8"/>
            <a:srcRect t="30435" b="30435"/>
            <a:stretch>
              <a:fillRect/>
            </a:stretch>
          </p:blipFill>
          <p:spPr bwMode="auto">
            <a:xfrm>
              <a:off x="1495425" y="3362325"/>
              <a:ext cx="1752600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0" name="Picture 7"/>
            <p:cNvPicPr>
              <a:picLocks noChangeAspect="1" noChangeArrowheads="1"/>
            </p:cNvPicPr>
            <p:nvPr/>
          </p:nvPicPr>
          <p:blipFill>
            <a:blip r:embed="rId9"/>
            <a:srcRect l="5759" t="35078" r="5759" b="37695"/>
            <a:stretch>
              <a:fillRect/>
            </a:stretch>
          </p:blipFill>
          <p:spPr bwMode="auto">
            <a:xfrm>
              <a:off x="6076950" y="3371850"/>
              <a:ext cx="160972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1" name="Picture 8"/>
            <p:cNvPicPr>
              <a:picLocks noChangeAspect="1" noChangeArrowheads="1"/>
            </p:cNvPicPr>
            <p:nvPr/>
          </p:nvPicPr>
          <p:blipFill>
            <a:blip r:embed="rId10"/>
            <a:srcRect l="5428" t="29605" r="4770" b="33553"/>
            <a:stretch>
              <a:fillRect/>
            </a:stretch>
          </p:blipFill>
          <p:spPr bwMode="auto">
            <a:xfrm>
              <a:off x="3819525" y="3305175"/>
              <a:ext cx="173355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2" name="Picture 9"/>
            <p:cNvPicPr>
              <a:picLocks noChangeAspect="1" noChangeArrowheads="1"/>
            </p:cNvPicPr>
            <p:nvPr/>
          </p:nvPicPr>
          <p:blipFill>
            <a:blip r:embed="rId11"/>
            <a:srcRect t="34271" r="-1057" b="34743"/>
            <a:stretch>
              <a:fillRect/>
            </a:stretch>
          </p:blipFill>
          <p:spPr bwMode="auto">
            <a:xfrm>
              <a:off x="1504951" y="4098106"/>
              <a:ext cx="2019300" cy="46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3" name="Picture 10"/>
            <p:cNvPicPr>
              <a:picLocks noChangeAspect="1" noChangeArrowheads="1"/>
            </p:cNvPicPr>
            <p:nvPr/>
          </p:nvPicPr>
          <p:blipFill>
            <a:blip r:embed="rId12"/>
            <a:srcRect t="29684" b="27861"/>
            <a:stretch>
              <a:fillRect/>
            </a:stretch>
          </p:blipFill>
          <p:spPr bwMode="auto">
            <a:xfrm>
              <a:off x="3762375" y="4038600"/>
              <a:ext cx="1914525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4" name="Picture 11"/>
            <p:cNvPicPr>
              <a:picLocks noChangeAspect="1" noChangeArrowheads="1"/>
            </p:cNvPicPr>
            <p:nvPr/>
          </p:nvPicPr>
          <p:blipFill>
            <a:blip r:embed="rId13"/>
            <a:srcRect t="14201" b="20119"/>
            <a:stretch>
              <a:fillRect/>
            </a:stretch>
          </p:blipFill>
          <p:spPr bwMode="auto">
            <a:xfrm>
              <a:off x="6076951" y="3852383"/>
              <a:ext cx="1866899" cy="919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02" name="Group 42"/>
          <p:cNvGrpSpPr>
            <a:grpSpLocks/>
          </p:cNvGrpSpPr>
          <p:nvPr/>
        </p:nvGrpSpPr>
        <p:grpSpPr bwMode="auto">
          <a:xfrm>
            <a:off x="1095375" y="5278438"/>
            <a:ext cx="7091363" cy="576262"/>
            <a:chOff x="914399" y="5116346"/>
            <a:chExt cx="7092000" cy="576000"/>
          </a:xfrm>
        </p:grpSpPr>
        <p:pic>
          <p:nvPicPr>
            <p:cNvPr id="4103" name="Picture 12"/>
            <p:cNvPicPr>
              <a:picLocks noChangeAspect="1" noChangeArrowheads="1"/>
            </p:cNvPicPr>
            <p:nvPr/>
          </p:nvPicPr>
          <p:blipFill>
            <a:blip r:embed="rId14"/>
            <a:srcRect l="37987" t="36365" r="35715" b="38310"/>
            <a:stretch>
              <a:fillRect/>
            </a:stretch>
          </p:blipFill>
          <p:spPr bwMode="auto">
            <a:xfrm>
              <a:off x="914399" y="5281205"/>
              <a:ext cx="443780" cy="28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3"/>
            <p:cNvPicPr>
              <a:picLocks noChangeAspect="1" noChangeArrowheads="1"/>
            </p:cNvPicPr>
            <p:nvPr/>
          </p:nvPicPr>
          <p:blipFill>
            <a:blip r:embed="rId15"/>
            <a:srcRect l="3587" t="30870" r="3477" b="31303"/>
            <a:stretch>
              <a:fillRect/>
            </a:stretch>
          </p:blipFill>
          <p:spPr bwMode="auto">
            <a:xfrm>
              <a:off x="1512732" y="5202139"/>
              <a:ext cx="1614162" cy="442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14"/>
            <p:cNvPicPr>
              <a:picLocks noChangeAspect="1" noChangeArrowheads="1"/>
            </p:cNvPicPr>
            <p:nvPr/>
          </p:nvPicPr>
          <p:blipFill>
            <a:blip r:embed="rId16"/>
            <a:srcRect l="33376" t="22667" r="33125" b="22000"/>
            <a:stretch>
              <a:fillRect/>
            </a:stretch>
          </p:blipFill>
          <p:spPr bwMode="auto">
            <a:xfrm>
              <a:off x="3316529" y="5116346"/>
              <a:ext cx="510341" cy="568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15"/>
            <p:cNvPicPr>
              <a:picLocks noChangeAspect="1" noChangeArrowheads="1"/>
            </p:cNvPicPr>
            <p:nvPr/>
          </p:nvPicPr>
          <p:blipFill>
            <a:blip r:embed="rId17"/>
            <a:srcRect l="6976" t="34264" r="7907" b="31007"/>
            <a:stretch>
              <a:fillRect/>
            </a:stretch>
          </p:blipFill>
          <p:spPr bwMode="auto">
            <a:xfrm>
              <a:off x="3976456" y="5297621"/>
              <a:ext cx="1205463" cy="331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16"/>
            <p:cNvPicPr>
              <a:picLocks noChangeAspect="1" noChangeArrowheads="1"/>
            </p:cNvPicPr>
            <p:nvPr/>
          </p:nvPicPr>
          <p:blipFill>
            <a:blip r:embed="rId18"/>
            <a:srcRect l="3169" t="35213" r="4401" b="33803"/>
            <a:stretch>
              <a:fillRect/>
            </a:stretch>
          </p:blipFill>
          <p:spPr bwMode="auto">
            <a:xfrm>
              <a:off x="5349099" y="5291279"/>
              <a:ext cx="1390243" cy="314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8" name="Picture 17"/>
            <p:cNvPicPr>
              <a:picLocks noChangeAspect="1" noChangeArrowheads="1"/>
            </p:cNvPicPr>
            <p:nvPr/>
          </p:nvPicPr>
          <p:blipFill>
            <a:blip r:embed="rId19"/>
            <a:srcRect l="6410" t="21368" r="7051" b="19658"/>
            <a:stretch>
              <a:fillRect/>
            </a:stretch>
          </p:blipFill>
          <p:spPr bwMode="auto">
            <a:xfrm>
              <a:off x="6950518" y="5207410"/>
              <a:ext cx="1055881" cy="484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a Background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7638"/>
            <a:ext cx="8410575" cy="4524315"/>
          </a:xfrm>
        </p:spPr>
        <p:txBody>
          <a:bodyPr/>
          <a:lstStyle/>
          <a:p>
            <a:r>
              <a:rPr lang="en-GB" dirty="0" smtClean="0"/>
              <a:t>Now we can add </a:t>
            </a:r>
            <a:r>
              <a:rPr lang="en-GB" dirty="0" err="1" smtClean="0"/>
              <a:t>aa</a:t>
            </a:r>
            <a:r>
              <a:rPr lang="en-GB" dirty="0" smtClean="0"/>
              <a:t> </a:t>
            </a:r>
            <a:r>
              <a:rPr lang="en-GB" dirty="0"/>
              <a:t>background texture</a:t>
            </a:r>
          </a:p>
          <a:p>
            <a:r>
              <a:rPr lang="en-GB" dirty="0" smtClean="0"/>
              <a:t>Use  </a:t>
            </a:r>
            <a:r>
              <a:rPr lang="en-GB" dirty="0"/>
              <a:t>the component based design of XNA to create a background game item</a:t>
            </a:r>
          </a:p>
          <a:p>
            <a:r>
              <a:rPr lang="en-GB" dirty="0" smtClean="0"/>
              <a:t>We </a:t>
            </a:r>
            <a:r>
              <a:rPr lang="en-GB" dirty="0"/>
              <a:t>just have to extend the </a:t>
            </a:r>
            <a:r>
              <a:rPr lang="en-GB" b="1" dirty="0" err="1"/>
              <a:t>DrawableGameComponent</a:t>
            </a:r>
            <a:r>
              <a:rPr lang="en-GB" dirty="0"/>
              <a:t> class and implement </a:t>
            </a:r>
            <a:r>
              <a:rPr lang="en-GB" b="1" dirty="0" err="1"/>
              <a:t>LoadContent</a:t>
            </a:r>
            <a:r>
              <a:rPr lang="en-GB" dirty="0"/>
              <a:t>, </a:t>
            </a:r>
            <a:r>
              <a:rPr lang="en-GB" b="1" dirty="0"/>
              <a:t>Update</a:t>
            </a:r>
            <a:r>
              <a:rPr lang="en-GB" dirty="0"/>
              <a:t> and </a:t>
            </a:r>
            <a:r>
              <a:rPr lang="en-GB" b="1" dirty="0"/>
              <a:t>Draw</a:t>
            </a:r>
            <a:r>
              <a:rPr lang="en-GB" dirty="0"/>
              <a:t> methods</a:t>
            </a:r>
          </a:p>
          <a:p>
            <a:r>
              <a:rPr lang="en-GB" dirty="0"/>
              <a:t>This is directly analogous to components in Windows Forms </a:t>
            </a: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5088" y="771525"/>
            <a:ext cx="7386637" cy="750888"/>
          </a:xfrm>
        </p:spPr>
        <p:txBody>
          <a:bodyPr anchor="b"/>
          <a:lstStyle/>
          <a:p>
            <a:pPr eaLnBrk="1" hangingPunct="1">
              <a:defRPr/>
            </a:pPr>
            <a:r>
              <a:rPr lang="en-AU" dirty="0" smtClean="0"/>
              <a:t>Adding a Backdrop</a:t>
            </a:r>
            <a:endParaRPr lang="en-AU" dirty="0"/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5088" y="4087813"/>
            <a:ext cx="7386637" cy="978729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 smtClean="0"/>
              <a:t>Rob Miles</a:t>
            </a:r>
          </a:p>
          <a:p>
            <a:pPr eaLnBrk="1" hangingPunct="1">
              <a:defRPr/>
            </a:pPr>
            <a:r>
              <a:rPr lang="en-AU" dirty="0" smtClean="0"/>
              <a:t>Microsoft MVP</a:t>
            </a:r>
            <a:endParaRPr lang="en-AU" dirty="0"/>
          </a:p>
        </p:txBody>
      </p:sp>
      <p:pic>
        <p:nvPicPr>
          <p:cNvPr id="7172" name="Picture 6" descr="GLASS-BA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8" y="2339975"/>
            <a:ext cx="91440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21184" y="2268696"/>
            <a:ext cx="3610284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800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ea typeface="Tahoma" pitchFamily="34" charset="0"/>
                <a:cs typeface="Tahoma" pitchFamily="34" charset="0"/>
              </a:rPr>
              <a:t>DEMO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Displaying Text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7638"/>
            <a:ext cx="8410575" cy="4524315"/>
          </a:xfrm>
        </p:spPr>
        <p:txBody>
          <a:bodyPr/>
          <a:lstStyle/>
          <a:p>
            <a:r>
              <a:rPr lang="en-GB" dirty="0"/>
              <a:t>The XNA framework does not support </a:t>
            </a:r>
            <a:r>
              <a:rPr lang="en-GB" dirty="0" smtClean="0"/>
              <a:t>text</a:t>
            </a:r>
            <a:endParaRPr lang="en-GB" dirty="0"/>
          </a:p>
          <a:p>
            <a:r>
              <a:rPr lang="en-GB" dirty="0"/>
              <a:t>I render a set of characters to a bitmap and then copy the characters from the bitmap into the display area</a:t>
            </a:r>
          </a:p>
          <a:p>
            <a:r>
              <a:rPr lang="en-GB" dirty="0"/>
              <a:t>I have implemented this as another component</a:t>
            </a:r>
          </a:p>
          <a:p>
            <a:r>
              <a:rPr lang="en-GB" dirty="0"/>
              <a:t>This gets the text to be displayed from the game instance and then draws it on the </a:t>
            </a:r>
            <a:r>
              <a:rPr lang="en-GB" dirty="0" smtClean="0"/>
              <a:t>screen</a:t>
            </a:r>
            <a:endParaRPr lang="en-GB" dirty="0"/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Sound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Sound makes a huge difference to a game</a:t>
            </a:r>
          </a:p>
          <a:p>
            <a:r>
              <a:rPr lang="en-GB" dirty="0"/>
              <a:t>XNA has very powerful sound creation facilities</a:t>
            </a:r>
          </a:p>
          <a:p>
            <a:r>
              <a:rPr lang="en-GB" dirty="0"/>
              <a:t>The Microsoft Cross Platform Audio Creation Tool (XACT) is used to create </a:t>
            </a:r>
            <a:r>
              <a:rPr lang="en-GB" dirty="0" err="1"/>
              <a:t>soundbanks</a:t>
            </a:r>
            <a:r>
              <a:rPr lang="en-GB" dirty="0"/>
              <a:t> which are loaded by the game</a:t>
            </a:r>
          </a:p>
          <a:p>
            <a:r>
              <a:rPr lang="en-GB" dirty="0"/>
              <a:t>This tool is provided as part of the XNA Express distribution</a:t>
            </a:r>
          </a:p>
          <a:p>
            <a:r>
              <a:rPr lang="en-GB" dirty="0"/>
              <a:t>The sound banks are managed by the content manager</a:t>
            </a: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5088" y="771525"/>
            <a:ext cx="7386637" cy="750888"/>
          </a:xfrm>
        </p:spPr>
        <p:txBody>
          <a:bodyPr anchor="b"/>
          <a:lstStyle/>
          <a:p>
            <a:pPr eaLnBrk="1" hangingPunct="1">
              <a:defRPr/>
            </a:pPr>
            <a:r>
              <a:rPr lang="en-AU" dirty="0" smtClean="0"/>
              <a:t>The Finished Game</a:t>
            </a:r>
            <a:endParaRPr lang="en-AU" dirty="0"/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5088" y="4087813"/>
            <a:ext cx="7386637" cy="979487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 smtClean="0"/>
              <a:t>Rob Miles</a:t>
            </a: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>Microsoft MVP</a:t>
            </a:r>
            <a:endParaRPr lang="en-AU" dirty="0"/>
          </a:p>
        </p:txBody>
      </p:sp>
      <p:pic>
        <p:nvPicPr>
          <p:cNvPr id="7172" name="Picture 6" descr="GLASS-BA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8" y="2339975"/>
            <a:ext cx="91440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21184" y="2268696"/>
            <a:ext cx="3610284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800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ea typeface="Tahoma" pitchFamily="34" charset="0"/>
                <a:cs typeface="Tahoma" pitchFamily="34" charset="0"/>
              </a:rPr>
              <a:t>DEMO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into 3D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7638"/>
            <a:ext cx="8410575" cy="4745915"/>
          </a:xfrm>
        </p:spPr>
        <p:txBody>
          <a:bodyPr/>
          <a:lstStyle/>
          <a:p>
            <a:r>
              <a:rPr lang="en-GB" dirty="0" smtClean="0"/>
              <a:t>Using 2D </a:t>
            </a:r>
            <a:r>
              <a:rPr lang="en-GB" dirty="0"/>
              <a:t>with flat sprites is rather old hat</a:t>
            </a:r>
          </a:p>
          <a:p>
            <a:pPr lvl="1"/>
            <a:r>
              <a:rPr lang="en-GB" dirty="0"/>
              <a:t>Although a great deal of very playable games are only 2D and many games on XBOX Live Arcade are </a:t>
            </a:r>
            <a:r>
              <a:rPr lang="en-GB" dirty="0" smtClean="0"/>
              <a:t>actually 2D</a:t>
            </a:r>
            <a:endParaRPr lang="en-GB" dirty="0"/>
          </a:p>
          <a:p>
            <a:pPr lvl="1"/>
            <a:r>
              <a:rPr lang="en-GB" dirty="0"/>
              <a:t>You can make them appear 3D even though the </a:t>
            </a:r>
            <a:r>
              <a:rPr lang="en-GB" dirty="0" err="1"/>
              <a:t>gameplay</a:t>
            </a:r>
            <a:r>
              <a:rPr lang="en-GB" dirty="0"/>
              <a:t> is just 2D</a:t>
            </a:r>
          </a:p>
          <a:p>
            <a:r>
              <a:rPr lang="en-GB" dirty="0"/>
              <a:t>XNA has full support for 3D</a:t>
            </a:r>
          </a:p>
          <a:p>
            <a:pPr lvl="1"/>
            <a:r>
              <a:rPr lang="en-GB" dirty="0"/>
              <a:t>The content manager will upload models (.</a:t>
            </a:r>
            <a:r>
              <a:rPr lang="en-GB" dirty="0" err="1"/>
              <a:t>fbx</a:t>
            </a:r>
            <a:r>
              <a:rPr lang="en-GB" dirty="0"/>
              <a:t> files)</a:t>
            </a:r>
          </a:p>
          <a:p>
            <a:pPr lvl="1"/>
            <a:r>
              <a:rPr lang="en-GB" dirty="0" smtClean="0"/>
              <a:t>Best to start with 2D though</a:t>
            </a:r>
            <a:endParaRPr lang="en-GB" dirty="0"/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5088" y="771525"/>
            <a:ext cx="7386637" cy="750888"/>
          </a:xfrm>
        </p:spPr>
        <p:txBody>
          <a:bodyPr anchor="b"/>
          <a:lstStyle/>
          <a:p>
            <a:pPr eaLnBrk="1" hangingPunct="1">
              <a:defRPr/>
            </a:pPr>
            <a:r>
              <a:rPr lang="en-AU" dirty="0" err="1" smtClean="0"/>
              <a:t>Spacewar</a:t>
            </a:r>
            <a:r>
              <a:rPr lang="en-AU" dirty="0" smtClean="0"/>
              <a:t> Project</a:t>
            </a:r>
            <a:endParaRPr lang="en-AU" dirty="0"/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5088" y="4087813"/>
            <a:ext cx="7386637" cy="979487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 smtClean="0"/>
              <a:t>Rob Miles</a:t>
            </a: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>Microsoft MVP</a:t>
            </a:r>
            <a:endParaRPr lang="en-AU" dirty="0"/>
          </a:p>
        </p:txBody>
      </p:sp>
      <p:pic>
        <p:nvPicPr>
          <p:cNvPr id="7172" name="Picture 6" descr="GLASS-BA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2339975"/>
            <a:ext cx="91440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21184" y="2268696"/>
            <a:ext cx="3610284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800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ea typeface="Tahoma" pitchFamily="34" charset="0"/>
                <a:cs typeface="Tahoma" pitchFamily="34" charset="0"/>
              </a:rPr>
              <a:t>DEMO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XNA </a:t>
            </a:r>
            <a:r>
              <a:rPr lang="en-GB" dirty="0" smtClean="0"/>
              <a:t>and </a:t>
            </a:r>
            <a:r>
              <a:rPr lang="en-GB" dirty="0" smtClean="0"/>
              <a:t>the XBOX 360</a:t>
            </a:r>
            <a:endParaRPr lang="en-GB" dirty="0"/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7638"/>
            <a:ext cx="8410575" cy="4376583"/>
          </a:xfrm>
        </p:spPr>
        <p:txBody>
          <a:bodyPr/>
          <a:lstStyle/>
          <a:p>
            <a:r>
              <a:rPr lang="en-GB" dirty="0" smtClean="0"/>
              <a:t>All the software is free:</a:t>
            </a:r>
          </a:p>
          <a:p>
            <a:pPr lvl="1"/>
            <a:r>
              <a:rPr lang="en-GB" dirty="0" smtClean="0"/>
              <a:t>Visual </a:t>
            </a:r>
            <a:r>
              <a:rPr lang="en-GB" dirty="0" smtClean="0"/>
              <a:t>Studio 2005 Express Edition</a:t>
            </a:r>
          </a:p>
          <a:p>
            <a:pPr lvl="1"/>
            <a:r>
              <a:rPr lang="en-GB" dirty="0" smtClean="0"/>
              <a:t>XNA Game Studio</a:t>
            </a:r>
          </a:p>
          <a:p>
            <a:r>
              <a:rPr lang="en-GB" dirty="0" smtClean="0"/>
              <a:t>Games can be deployed on the XBOX 360</a:t>
            </a:r>
          </a:p>
          <a:p>
            <a:r>
              <a:rPr lang="en-GB" dirty="0" smtClean="0"/>
              <a:t>The code just needs a few changes</a:t>
            </a:r>
          </a:p>
          <a:p>
            <a:pPr lvl="1"/>
            <a:r>
              <a:rPr lang="en-GB" dirty="0" smtClean="0"/>
              <a:t>You can even write </a:t>
            </a:r>
            <a:r>
              <a:rPr lang="en-GB" dirty="0" err="1" smtClean="0"/>
              <a:t>shaders</a:t>
            </a:r>
            <a:r>
              <a:rPr lang="en-GB" dirty="0" smtClean="0"/>
              <a:t> (HLSL)</a:t>
            </a:r>
            <a:endParaRPr lang="en-GB" dirty="0" smtClean="0"/>
          </a:p>
          <a:p>
            <a:r>
              <a:rPr lang="en-GB" dirty="0" smtClean="0"/>
              <a:t>You need to join the "Creators Club" in order to deploy games to an XBOX 360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144929"/>
          </a:xfrm>
        </p:spPr>
        <p:txBody>
          <a:bodyPr/>
          <a:lstStyle/>
          <a:p>
            <a:r>
              <a:rPr lang="en-US" dirty="0"/>
              <a:t>Call to Action!</a:t>
            </a:r>
            <a:br>
              <a:rPr lang="en-US" dirty="0"/>
            </a:br>
            <a:r>
              <a:rPr lang="en-US" sz="2800" dirty="0" smtClean="0">
                <a:solidFill>
                  <a:schemeClr val="tx1"/>
                </a:solidFill>
              </a:rPr>
              <a:t>Wh</a:t>
            </a:r>
            <a:r>
              <a:rPr lang="en-US" sz="2800" dirty="0" smtClean="0">
                <a:solidFill>
                  <a:schemeClr val="tx1"/>
                </a:solidFill>
              </a:rPr>
              <a:t>y </a:t>
            </a:r>
            <a:r>
              <a:rPr lang="en-US" sz="2800" dirty="0">
                <a:solidFill>
                  <a:schemeClr val="tx1"/>
                </a:solidFill>
              </a:rPr>
              <a:t>we should all be writing games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7638"/>
            <a:ext cx="8410575" cy="5336846"/>
          </a:xfrm>
        </p:spPr>
        <p:txBody>
          <a:bodyPr/>
          <a:lstStyle/>
          <a:p>
            <a:r>
              <a:rPr lang="en-GB" dirty="0"/>
              <a:t>It is easy</a:t>
            </a:r>
          </a:p>
          <a:p>
            <a:pPr lvl="1"/>
            <a:r>
              <a:rPr lang="en-GB" dirty="0"/>
              <a:t>XNA and .NET lower the difficulty bar and make it possible to target a range of </a:t>
            </a:r>
            <a:r>
              <a:rPr lang="en-GB" dirty="0" smtClean="0"/>
              <a:t>platforms</a:t>
            </a:r>
            <a:endParaRPr lang="en-GB" dirty="0"/>
          </a:p>
          <a:p>
            <a:pPr lvl="1"/>
            <a:r>
              <a:rPr lang="en-GB" dirty="0"/>
              <a:t>Using .NET </a:t>
            </a:r>
            <a:r>
              <a:rPr lang="en-GB" dirty="0" smtClean="0"/>
              <a:t>gives </a:t>
            </a:r>
            <a:r>
              <a:rPr lang="en-GB" dirty="0"/>
              <a:t>games integrity and reliability right out of the box</a:t>
            </a:r>
          </a:p>
          <a:p>
            <a:r>
              <a:rPr lang="en-GB" dirty="0"/>
              <a:t>You </a:t>
            </a:r>
            <a:r>
              <a:rPr lang="en-GB" dirty="0" smtClean="0"/>
              <a:t>might</a:t>
            </a:r>
            <a:r>
              <a:rPr lang="en-GB" dirty="0" smtClean="0"/>
              <a:t> </a:t>
            </a:r>
            <a:r>
              <a:rPr lang="en-GB" dirty="0"/>
              <a:t>make money</a:t>
            </a:r>
          </a:p>
          <a:p>
            <a:pPr lvl="1"/>
            <a:r>
              <a:rPr lang="en-GB" dirty="0"/>
              <a:t>There is a market for “casual” games which are quick to play</a:t>
            </a:r>
          </a:p>
          <a:p>
            <a:r>
              <a:rPr lang="en-GB" dirty="0" smtClean="0"/>
              <a:t>It </a:t>
            </a:r>
            <a:r>
              <a:rPr lang="en-GB" dirty="0"/>
              <a:t>is fun!</a:t>
            </a:r>
          </a:p>
          <a:p>
            <a:pPr lvl="1"/>
            <a:r>
              <a:rPr lang="en-GB" dirty="0"/>
              <a:t>Any developer can write viable games and enjoy doing it</a:t>
            </a: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Microsoft XNA on the Web</a:t>
            </a:r>
          </a:p>
          <a:p>
            <a:pPr lvl="1">
              <a:buFontTx/>
              <a:buNone/>
            </a:pPr>
            <a:r>
              <a:rPr lang="en-GB" dirty="0"/>
              <a:t>http://msdn.microsoft.com/directx/XNA/default.aspx</a:t>
            </a:r>
          </a:p>
          <a:p>
            <a:r>
              <a:rPr lang="en-GB" dirty="0"/>
              <a:t>Microsoft XNA </a:t>
            </a:r>
            <a:r>
              <a:rPr lang="en-GB" dirty="0" err="1"/>
              <a:t>blogs</a:t>
            </a:r>
            <a:endParaRPr lang="en-GB" dirty="0"/>
          </a:p>
          <a:p>
            <a:pPr lvl="1">
              <a:buFontTx/>
              <a:buNone/>
            </a:pPr>
            <a:r>
              <a:rPr lang="en-GB" dirty="0"/>
              <a:t>http://blogs.msdn.com/xna/</a:t>
            </a:r>
          </a:p>
          <a:p>
            <a:r>
              <a:rPr lang="en-GB" dirty="0"/>
              <a:t>All the sample code and resource links:</a:t>
            </a:r>
          </a:p>
          <a:p>
            <a:pPr lvl="1">
              <a:buFontTx/>
              <a:buNone/>
            </a:pPr>
            <a:r>
              <a:rPr lang="en-GB" dirty="0"/>
              <a:t>http://www.robmiles.com/xna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757238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 smtClean="0"/>
              <a:t>Agenda</a:t>
            </a:r>
            <a:endParaRPr lang="en-AU" sz="3600" dirty="0">
              <a:solidFill>
                <a:schemeClr val="accent1"/>
              </a:solidFill>
            </a:endParaRPr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410575" cy="3948773"/>
          </a:xfrm>
        </p:spPr>
        <p:txBody>
          <a:bodyPr/>
          <a:lstStyle/>
          <a:p>
            <a:pPr eaLnBrk="1" hangingPunct="1">
              <a:buSzPct val="95000"/>
              <a:defRPr/>
            </a:pPr>
            <a:r>
              <a:rPr lang="en-AU" dirty="0" smtClean="0"/>
              <a:t>The Video Games Business</a:t>
            </a:r>
            <a:endParaRPr lang="en-AU" dirty="0" smtClean="0"/>
          </a:p>
          <a:p>
            <a:pPr lvl="1" eaLnBrk="1" hangingPunct="1">
              <a:defRPr/>
            </a:pPr>
            <a:r>
              <a:rPr lang="en-AU" dirty="0" smtClean="0"/>
              <a:t>Challenges Big and Small</a:t>
            </a:r>
            <a:endParaRPr lang="en-AU" dirty="0" smtClean="0"/>
          </a:p>
          <a:p>
            <a:pPr eaLnBrk="1" hangingPunct="1">
              <a:spcBef>
                <a:spcPts val="1800"/>
              </a:spcBef>
              <a:defRPr/>
            </a:pPr>
            <a:r>
              <a:rPr lang="en-AU" dirty="0" smtClean="0"/>
              <a:t>XNA</a:t>
            </a:r>
            <a:endParaRPr lang="en-AU" dirty="0" smtClean="0"/>
          </a:p>
          <a:p>
            <a:pPr lvl="1" eaLnBrk="1" hangingPunct="1">
              <a:spcBef>
                <a:spcPts val="1200"/>
              </a:spcBef>
              <a:defRPr/>
            </a:pPr>
            <a:r>
              <a:rPr lang="en-AU" dirty="0" smtClean="0"/>
              <a:t>For the Game Developer</a:t>
            </a:r>
            <a:endParaRPr lang="en-AU" dirty="0" smtClean="0"/>
          </a:p>
          <a:p>
            <a:pPr lvl="1" eaLnBrk="1" hangingPunct="1">
              <a:spcBef>
                <a:spcPts val="1200"/>
              </a:spcBef>
              <a:defRPr/>
            </a:pPr>
            <a:r>
              <a:rPr lang="en-AU" dirty="0" smtClean="0"/>
              <a:t>For the Game Programmer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AU" dirty="0" smtClean="0"/>
              <a:t>In the future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AU" dirty="0" smtClean="0"/>
              <a:t>Why everyone should be writing games!</a:t>
            </a:r>
            <a:endParaRPr lang="en-A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757238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 smtClean="0"/>
              <a:t>Summary</a:t>
            </a:r>
            <a:endParaRPr lang="en-AU" sz="3600" dirty="0">
              <a:solidFill>
                <a:schemeClr val="accent1"/>
              </a:solidFill>
            </a:endParaRPr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410575" cy="4001095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 smtClean="0"/>
              <a:t>XNA for Game Development in the large</a:t>
            </a:r>
            <a:endParaRPr lang="en-AU" dirty="0"/>
          </a:p>
          <a:p>
            <a:pPr lvl="1" eaLnBrk="1" hangingPunct="1">
              <a:buFont typeface="Wingdings 2" pitchFamily="18" charset="2"/>
              <a:buNone/>
              <a:defRPr/>
            </a:pPr>
            <a:r>
              <a:rPr lang="en-AU" dirty="0" smtClean="0"/>
              <a:t>Content Management</a:t>
            </a:r>
          </a:p>
          <a:p>
            <a:pPr lvl="1" eaLnBrk="1" hangingPunct="1">
              <a:buFont typeface="Wingdings 2" pitchFamily="18" charset="2"/>
              <a:buNone/>
              <a:defRPr/>
            </a:pPr>
            <a:r>
              <a:rPr lang="en-AU" dirty="0" smtClean="0"/>
              <a:t>Build System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AU" dirty="0" smtClean="0"/>
              <a:t>XNA for Game Development in the small</a:t>
            </a:r>
            <a:endParaRPr lang="en-AU" dirty="0" smtClean="0"/>
          </a:p>
          <a:p>
            <a:pPr lvl="1" eaLnBrk="1" hangingPunct="1">
              <a:spcBef>
                <a:spcPts val="1200"/>
              </a:spcBef>
              <a:buFont typeface="Wingdings 2" pitchFamily="18" charset="2"/>
              <a:buNone/>
              <a:defRPr/>
            </a:pPr>
            <a:r>
              <a:rPr lang="en-AU" dirty="0" smtClean="0"/>
              <a:t>XNA Express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AU" dirty="0" smtClean="0"/>
              <a:t>You should be writing games</a:t>
            </a:r>
            <a:endParaRPr lang="en-AU" dirty="0" smtClean="0"/>
          </a:p>
          <a:p>
            <a:pPr lvl="1" eaLnBrk="1" hangingPunct="1">
              <a:spcBef>
                <a:spcPts val="1200"/>
              </a:spcBef>
              <a:buNone/>
              <a:defRPr/>
            </a:pPr>
            <a:r>
              <a:rPr lang="en-AU" dirty="0" smtClean="0"/>
              <a:t>More fun than playing them?</a:t>
            </a:r>
            <a:endParaRPr lang="en-A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757238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 err="1" smtClean="0"/>
              <a:t>Recursos</a:t>
            </a:r>
            <a:r>
              <a:rPr lang="en-AU" dirty="0" smtClean="0"/>
              <a:t> </a:t>
            </a:r>
            <a:r>
              <a:rPr lang="en-AU" dirty="0" err="1" smtClean="0"/>
              <a:t>Úteis</a:t>
            </a:r>
            <a:endParaRPr lang="en-AU" sz="3600" dirty="0">
              <a:solidFill>
                <a:schemeClr val="accent1"/>
              </a:solidFill>
            </a:endParaRPr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381000" y="1161826"/>
            <a:ext cx="8410575" cy="3785652"/>
          </a:xfrm>
        </p:spPr>
        <p:txBody>
          <a:bodyPr/>
          <a:lstStyle/>
          <a:p>
            <a:r>
              <a:rPr lang="en-GB" dirty="0" smtClean="0"/>
              <a:t>Microsoft XNA on the Web</a:t>
            </a:r>
          </a:p>
          <a:p>
            <a:pPr lvl="1">
              <a:buFontTx/>
              <a:buNone/>
            </a:pPr>
            <a:r>
              <a:rPr lang="en-GB" sz="2400" dirty="0" smtClean="0">
                <a:hlinkClick r:id="rId3"/>
              </a:rPr>
              <a:t>http://</a:t>
            </a:r>
            <a:r>
              <a:rPr lang="en-GB" sz="2400" dirty="0" smtClean="0">
                <a:hlinkClick r:id="rId3"/>
              </a:rPr>
              <a:t>msdn.microsoft.com/directx/XNA/default.aspx</a:t>
            </a:r>
            <a:r>
              <a:rPr lang="en-GB" sz="2400" dirty="0" smtClean="0"/>
              <a:t> </a:t>
            </a:r>
            <a:endParaRPr lang="en-GB" sz="2400" dirty="0" smtClean="0"/>
          </a:p>
          <a:p>
            <a:r>
              <a:rPr lang="en-GB" dirty="0" smtClean="0"/>
              <a:t>Microsoft XNA </a:t>
            </a:r>
            <a:r>
              <a:rPr lang="en-GB" dirty="0" err="1" smtClean="0"/>
              <a:t>blogs</a:t>
            </a:r>
            <a:endParaRPr lang="en-GB" dirty="0" smtClean="0"/>
          </a:p>
          <a:p>
            <a:pPr lvl="1">
              <a:buFontTx/>
              <a:buNone/>
            </a:pPr>
            <a:r>
              <a:rPr lang="en-GB" dirty="0" smtClean="0">
                <a:hlinkClick r:id="rId4"/>
              </a:rPr>
              <a:t>http://blogs.msdn.com/xna/</a:t>
            </a:r>
            <a:r>
              <a:rPr lang="en-GB" dirty="0" smtClean="0"/>
              <a:t>  </a:t>
            </a:r>
            <a:endParaRPr lang="en-GB" dirty="0" smtClean="0"/>
          </a:p>
          <a:p>
            <a:r>
              <a:rPr lang="en-GB" dirty="0" smtClean="0"/>
              <a:t>All the sample code and resource links:</a:t>
            </a:r>
          </a:p>
          <a:p>
            <a:pPr lvl="1">
              <a:buFontTx/>
              <a:buNone/>
            </a:pPr>
            <a:r>
              <a:rPr lang="en-GB" dirty="0" smtClean="0">
                <a:hlinkClick r:id="rId5"/>
              </a:rPr>
              <a:t>http://www.robmiles.com/xna</a:t>
            </a:r>
            <a:endParaRPr lang="en-GB" dirty="0" smtClean="0"/>
          </a:p>
          <a:p>
            <a:pPr eaLnBrk="1" hangingPunct="1">
              <a:defRPr/>
            </a:pPr>
            <a:endParaRPr lang="en-A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GLASS-BA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11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59541" y="2227596"/>
            <a:ext cx="2707794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800" cap="all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n-lt"/>
                <a:ea typeface="Tahoma" pitchFamily="34" charset="0"/>
                <a:cs typeface="Tahoma" pitchFamily="34" charset="0"/>
              </a:rPr>
              <a:t>Q&amp;A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2557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Outros</a:t>
            </a:r>
            <a:r>
              <a:rPr lang="en-US" dirty="0" smtClean="0"/>
              <a:t> </a:t>
            </a:r>
            <a:r>
              <a:rPr lang="en-US" dirty="0" err="1" smtClean="0"/>
              <a:t>Recursos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accent1"/>
                </a:solidFill>
              </a:rPr>
              <a:t>Para </a:t>
            </a:r>
            <a:r>
              <a:rPr lang="en-US" sz="3600" dirty="0" err="1" smtClean="0">
                <a:solidFill>
                  <a:schemeClr val="accent1"/>
                </a:solidFill>
              </a:rPr>
              <a:t>Profissionais</a:t>
            </a:r>
            <a:r>
              <a:rPr lang="en-US" sz="3600" dirty="0" smtClean="0">
                <a:solidFill>
                  <a:schemeClr val="accent1"/>
                </a:solidFill>
              </a:rPr>
              <a:t> de TI</a:t>
            </a:r>
            <a:endParaRPr lang="en-AU" sz="3600" dirty="0">
              <a:solidFill>
                <a:schemeClr val="accent1"/>
              </a:solidFill>
            </a:endParaRPr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352425" y="2276475"/>
            <a:ext cx="7410450" cy="3933825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 smtClean="0"/>
              <a:t>TechNet Plus</a:t>
            </a:r>
          </a:p>
          <a:p>
            <a:pPr lvl="1" eaLnBrk="1" hangingPunct="1">
              <a:defRPr/>
            </a:pPr>
            <a:r>
              <a:rPr lang="pt-PT" sz="2000" dirty="0" smtClean="0"/>
              <a:t>2 </a:t>
            </a:r>
            <a:r>
              <a:rPr lang="pt-PT" sz="2000" dirty="0"/>
              <a:t>incidentes de suporte gratuito </a:t>
            </a:r>
            <a:r>
              <a:rPr lang="pt-PT" sz="2000" dirty="0" smtClean="0"/>
              <a:t>profissional</a:t>
            </a:r>
          </a:p>
          <a:p>
            <a:pPr lvl="1" eaLnBrk="1" hangingPunct="1">
              <a:defRPr/>
            </a:pPr>
            <a:r>
              <a:rPr lang="pt-PT" sz="2000" dirty="0" smtClean="0"/>
              <a:t>software exclusivo: </a:t>
            </a:r>
            <a:r>
              <a:rPr lang="pt-PT" sz="2000" dirty="0" err="1" smtClean="0"/>
              <a:t>Capacity</a:t>
            </a:r>
            <a:r>
              <a:rPr lang="pt-PT" sz="2000" dirty="0" smtClean="0"/>
              <a:t> </a:t>
            </a:r>
            <a:r>
              <a:rPr lang="pt-PT" sz="2000" dirty="0" err="1" smtClean="0"/>
              <a:t>Planner</a:t>
            </a:r>
            <a:endParaRPr lang="pt-PT" sz="2000" dirty="0" smtClean="0"/>
          </a:p>
          <a:p>
            <a:pPr lvl="1" eaLnBrk="1" hangingPunct="1">
              <a:defRPr/>
            </a:pPr>
            <a:r>
              <a:rPr lang="pt-PT" sz="2000" dirty="0" smtClean="0"/>
              <a:t>software Microsoft para avaliação</a:t>
            </a:r>
          </a:p>
          <a:p>
            <a:pPr lvl="1" eaLnBrk="1" hangingPunct="1">
              <a:defRPr/>
            </a:pPr>
            <a:r>
              <a:rPr lang="pt-PT" sz="2000" dirty="0" smtClean="0"/>
              <a:t>actualizações de segurança e </a:t>
            </a:r>
            <a:r>
              <a:rPr lang="pt-PT" sz="2000" dirty="0" err="1" smtClean="0"/>
              <a:t>service</a:t>
            </a:r>
            <a:r>
              <a:rPr lang="pt-PT" sz="2000" dirty="0" smtClean="0"/>
              <a:t> </a:t>
            </a:r>
            <a:r>
              <a:rPr lang="pt-PT" sz="2000" dirty="0" err="1" smtClean="0"/>
              <a:t>packs</a:t>
            </a:r>
            <a:endParaRPr lang="pt-PT" sz="2000" dirty="0" smtClean="0"/>
          </a:p>
          <a:p>
            <a:pPr lvl="1" eaLnBrk="1" hangingPunct="1">
              <a:defRPr/>
            </a:pPr>
            <a:r>
              <a:rPr lang="pt-PT" sz="2000" dirty="0" smtClean="0"/>
              <a:t>acesso privilegiado à </a:t>
            </a:r>
            <a:r>
              <a:rPr lang="pt-PT" sz="2000" dirty="0" err="1" smtClean="0"/>
              <a:t>knowledge</a:t>
            </a:r>
            <a:r>
              <a:rPr lang="pt-PT" sz="2000" dirty="0" smtClean="0"/>
              <a:t> base</a:t>
            </a:r>
          </a:p>
          <a:p>
            <a:pPr lvl="1" eaLnBrk="1" hangingPunct="1">
              <a:defRPr/>
            </a:pPr>
            <a:r>
              <a:rPr lang="pt-PT" sz="2000" dirty="0" smtClean="0"/>
              <a:t>formação gratuita</a:t>
            </a:r>
          </a:p>
          <a:p>
            <a:pPr lvl="1" eaLnBrk="1" hangingPunct="1">
              <a:defRPr/>
            </a:pPr>
            <a:r>
              <a:rPr lang="pt-PT" sz="2000" dirty="0" smtClean="0"/>
              <a:t>e </a:t>
            </a:r>
            <a:r>
              <a:rPr lang="pt-PT" sz="2000" dirty="0"/>
              <a:t>muito mais</a:t>
            </a:r>
            <a:r>
              <a:rPr lang="pt-PT" sz="2000" dirty="0" smtClean="0"/>
              <a:t>.</a:t>
            </a:r>
          </a:p>
          <a:p>
            <a:pPr lvl="1" eaLnBrk="1" hangingPunct="1">
              <a:buFont typeface="Wingdings 2" pitchFamily="18" charset="2"/>
              <a:buNone/>
              <a:defRPr/>
            </a:pPr>
            <a:endParaRPr lang="en-AU" sz="2000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AU" sz="2400" dirty="0"/>
              <a:t>	</a:t>
            </a:r>
            <a:r>
              <a:rPr lang="en-AU" sz="2400" u="sng" dirty="0" smtClean="0">
                <a:solidFill>
                  <a:schemeClr val="accent1"/>
                </a:solidFill>
              </a:rPr>
              <a:t>www.microsoft.com/portugal/technet/subscricoes</a:t>
            </a:r>
            <a:r>
              <a:rPr lang="en-AU" sz="2400" dirty="0" smtClean="0"/>
              <a:t> </a:t>
            </a:r>
          </a:p>
        </p:txBody>
      </p:sp>
      <p:pic>
        <p:nvPicPr>
          <p:cNvPr id="14340" name="Picture 4" descr="http://www.microsoft.com/library/media/2070/portugal/technet/media/adbanner/banner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127250"/>
            <a:ext cx="15748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255713"/>
          </a:xfrm>
        </p:spPr>
        <p:txBody>
          <a:bodyPr/>
          <a:lstStyle/>
          <a:p>
            <a:pPr eaLnBrk="1" hangingPunct="1">
              <a:defRPr/>
            </a:pPr>
            <a:r>
              <a:rPr lang="pt-PT" dirty="0" smtClean="0"/>
              <a:t>Questionário de Avaliação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err="1" smtClean="0">
                <a:solidFill>
                  <a:schemeClr val="accent1"/>
                </a:solidFill>
              </a:rPr>
              <a:t>Passatempo</a:t>
            </a:r>
            <a:r>
              <a:rPr lang="en-US" sz="3600" dirty="0" smtClean="0">
                <a:solidFill>
                  <a:schemeClr val="accent1"/>
                </a:solidFill>
              </a:rPr>
              <a:t>!</a:t>
            </a:r>
            <a:endParaRPr lang="en-AU" sz="3600" dirty="0">
              <a:solidFill>
                <a:schemeClr val="accent1"/>
              </a:solidFill>
            </a:endParaRPr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381000" y="2038350"/>
            <a:ext cx="6524625" cy="2616200"/>
          </a:xfrm>
        </p:spPr>
        <p:txBody>
          <a:bodyPr/>
          <a:lstStyle/>
          <a:p>
            <a:pPr eaLnBrk="1" hangingPunct="1">
              <a:defRPr/>
            </a:pPr>
            <a:r>
              <a:rPr lang="pt-PT" dirty="0" smtClean="0"/>
              <a:t>Complete o questionário de avaliação e devolva-o no balcão da recepção.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pt-PT" dirty="0" smtClean="0"/>
              <a:t>Habilite-se a ganhar uma Xbox 360 por dia!</a:t>
            </a:r>
          </a:p>
        </p:txBody>
      </p:sp>
      <p:pic>
        <p:nvPicPr>
          <p:cNvPr id="15364" name="Picture 4" descr="xbo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1950" y="2352675"/>
            <a:ext cx="3338513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0"/>
          <p:cNvSpPr txBox="1">
            <a:spLocks noChangeArrowheads="1"/>
          </p:cNvSpPr>
          <p:nvPr/>
        </p:nvSpPr>
        <p:spPr bwMode="auto">
          <a:xfrm>
            <a:off x="552450" y="4920249"/>
            <a:ext cx="49231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AU" sz="2400" i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DEV004</a:t>
            </a:r>
            <a:r>
              <a:rPr lang="en-AU" sz="48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AU" sz="48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pt-BR" sz="28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Desenvolvimento </a:t>
            </a:r>
            <a:r>
              <a:rPr lang="pt-BR" sz="28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de Jogos com XNA Express </a:t>
            </a:r>
            <a:endParaRPr lang="en-AU" sz="40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Text Box 2"/>
          <p:cNvSpPr txBox="1">
            <a:spLocks noChangeArrowheads="1"/>
          </p:cNvSpPr>
          <p:nvPr/>
        </p:nvSpPr>
        <p:spPr bwMode="auto">
          <a:xfrm>
            <a:off x="471488" y="6278563"/>
            <a:ext cx="8148637" cy="3508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AU" sz="9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© 2007 Microsoft Corporation. All rights reserved.</a:t>
            </a:r>
          </a:p>
          <a:p>
            <a:pPr algn="ctr" eaLnBrk="0" hangingPunct="0">
              <a:defRPr/>
            </a:pPr>
            <a:r>
              <a:rPr lang="en-AU" sz="8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This presentation is for informational purposes only. Microsoft makes no warranties, express or implied, in this summary.</a:t>
            </a:r>
          </a:p>
        </p:txBody>
      </p:sp>
      <p:pic>
        <p:nvPicPr>
          <p:cNvPr id="16387" name="Picture 3" descr="Microsoft logo and tagline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black">
          <a:xfrm>
            <a:off x="2011363" y="2878138"/>
            <a:ext cx="50704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Video Game Business</a:t>
            </a:r>
            <a:br>
              <a:rPr lang="en-US" dirty="0"/>
            </a:br>
            <a:r>
              <a:rPr lang="en-US" sz="2800" dirty="0">
                <a:solidFill>
                  <a:schemeClr val="tx1"/>
                </a:solidFill>
              </a:rPr>
              <a:t>The scale of the enterprise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7638"/>
            <a:ext cx="8410575" cy="4672048"/>
          </a:xfrm>
        </p:spPr>
        <p:txBody>
          <a:bodyPr/>
          <a:lstStyle/>
          <a:p>
            <a:r>
              <a:rPr lang="en-GB" dirty="0"/>
              <a:t>Bigger than the movies?</a:t>
            </a:r>
          </a:p>
          <a:p>
            <a:pPr lvl="1"/>
            <a:r>
              <a:rPr lang="en-GB" i="1" dirty="0" err="1" smtClean="0"/>
              <a:t>GoldenEye</a:t>
            </a:r>
            <a:r>
              <a:rPr lang="en-GB" dirty="0" smtClean="0"/>
              <a:t> the game made more than the film</a:t>
            </a:r>
            <a:endParaRPr lang="en-GB" dirty="0"/>
          </a:p>
          <a:p>
            <a:r>
              <a:rPr lang="en-GB" dirty="0" smtClean="0"/>
              <a:t>Set </a:t>
            </a:r>
            <a:r>
              <a:rPr lang="en-GB" dirty="0"/>
              <a:t>to grow even more?</a:t>
            </a:r>
          </a:p>
          <a:p>
            <a:pPr lvl="1"/>
            <a:r>
              <a:rPr lang="en-GB" dirty="0"/>
              <a:t>The potential of a connected, high performance, easy to program gaming appliance </a:t>
            </a:r>
            <a:r>
              <a:rPr lang="en-GB" dirty="0" smtClean="0"/>
              <a:t>like the XBOX 360 in </a:t>
            </a:r>
            <a:r>
              <a:rPr lang="en-GB" dirty="0"/>
              <a:t>millions of homes is bound to lead to new opportunities.</a:t>
            </a:r>
          </a:p>
          <a:p>
            <a:pPr lvl="1"/>
            <a:r>
              <a:rPr lang="en-GB" dirty="0"/>
              <a:t>Just about anything is </a:t>
            </a:r>
            <a:r>
              <a:rPr lang="en-GB" dirty="0" smtClean="0"/>
              <a:t>could have </a:t>
            </a:r>
            <a:r>
              <a:rPr lang="en-GB" dirty="0"/>
              <a:t>some form of gaming tie-in</a:t>
            </a:r>
          </a:p>
          <a:p>
            <a:pPr lvl="2"/>
            <a:r>
              <a:rPr lang="en-GB" dirty="0"/>
              <a:t>"Casual" games are a huge growth area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144929"/>
          </a:xfrm>
        </p:spPr>
        <p:txBody>
          <a:bodyPr/>
          <a:lstStyle/>
          <a:p>
            <a:r>
              <a:rPr lang="en-US" dirty="0" smtClean="0"/>
              <a:t>Developer </a:t>
            </a:r>
            <a:r>
              <a:rPr lang="en-US" dirty="0"/>
              <a:t>Challenges</a:t>
            </a:r>
            <a:br>
              <a:rPr lang="en-US" dirty="0"/>
            </a:br>
            <a:r>
              <a:rPr lang="en-US" sz="2800" dirty="0" smtClean="0">
                <a:solidFill>
                  <a:schemeClr val="tx1"/>
                </a:solidFill>
              </a:rPr>
              <a:t>Modern </a:t>
            </a:r>
            <a:r>
              <a:rPr lang="en-US" sz="2800" dirty="0" smtClean="0">
                <a:solidFill>
                  <a:schemeClr val="tx1"/>
                </a:solidFill>
              </a:rPr>
              <a:t>Games </a:t>
            </a:r>
            <a:r>
              <a:rPr lang="en-US" sz="2800" dirty="0">
                <a:solidFill>
                  <a:schemeClr val="tx1"/>
                </a:solidFill>
              </a:rPr>
              <a:t>are hard to make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7638"/>
            <a:ext cx="8410575" cy="5004447"/>
          </a:xfrm>
        </p:spPr>
        <p:txBody>
          <a:bodyPr/>
          <a:lstStyle/>
          <a:p>
            <a:r>
              <a:rPr lang="en-GB" dirty="0" smtClean="0"/>
              <a:t>Modern games are </a:t>
            </a:r>
            <a:r>
              <a:rPr lang="en-GB" dirty="0"/>
              <a:t>extremely </a:t>
            </a:r>
            <a:r>
              <a:rPr lang="en-GB" dirty="0" smtClean="0"/>
              <a:t>complex</a:t>
            </a:r>
            <a:endParaRPr lang="en-GB" dirty="0"/>
          </a:p>
          <a:p>
            <a:pPr lvl="1"/>
            <a:r>
              <a:rPr lang="en-GB" dirty="0" smtClean="0"/>
              <a:t>They contain sounds, images, models and scripts as well as program code</a:t>
            </a:r>
            <a:endParaRPr lang="en-GB" dirty="0"/>
          </a:p>
          <a:p>
            <a:r>
              <a:rPr lang="en-GB" dirty="0"/>
              <a:t>Managing these is very difficult</a:t>
            </a:r>
          </a:p>
          <a:p>
            <a:pPr lvl="1"/>
            <a:r>
              <a:rPr lang="en-GB" dirty="0" smtClean="0"/>
              <a:t>Everything must be up to date</a:t>
            </a:r>
            <a:endParaRPr lang="en-GB" dirty="0"/>
          </a:p>
          <a:p>
            <a:pPr lvl="1"/>
            <a:r>
              <a:rPr lang="en-GB" dirty="0" smtClean="0"/>
              <a:t>You </a:t>
            </a:r>
            <a:r>
              <a:rPr lang="en-GB" dirty="0"/>
              <a:t>need to determine which elements are part of the game</a:t>
            </a:r>
          </a:p>
          <a:p>
            <a:r>
              <a:rPr lang="en-GB" dirty="0"/>
              <a:t>Game developers do not have the time to develop appropriate management tools</a:t>
            </a:r>
          </a:p>
          <a:p>
            <a:pPr lvl="1"/>
            <a:r>
              <a:rPr lang="en-GB" dirty="0"/>
              <a:t>Software development tools are inappropriate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144929"/>
          </a:xfrm>
        </p:spPr>
        <p:txBody>
          <a:bodyPr/>
          <a:lstStyle/>
          <a:p>
            <a:r>
              <a:rPr lang="en-US" dirty="0" smtClean="0"/>
              <a:t>Developer </a:t>
            </a:r>
            <a:r>
              <a:rPr lang="en-US" dirty="0"/>
              <a:t>Challenges</a:t>
            </a:r>
            <a:br>
              <a:rPr lang="en-US" dirty="0"/>
            </a:br>
            <a:r>
              <a:rPr lang="en-US" sz="2800" dirty="0">
                <a:solidFill>
                  <a:schemeClr val="tx1"/>
                </a:solidFill>
              </a:rPr>
              <a:t>Small teams can’t </a:t>
            </a:r>
            <a:r>
              <a:rPr lang="en-US" sz="2800" dirty="0" smtClean="0">
                <a:solidFill>
                  <a:schemeClr val="tx1"/>
                </a:solidFill>
              </a:rPr>
              <a:t>do it </a:t>
            </a:r>
            <a:r>
              <a:rPr lang="en-US" sz="2800" dirty="0">
                <a:solidFill>
                  <a:schemeClr val="tx1"/>
                </a:solidFill>
              </a:rPr>
              <a:t>any more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7638"/>
            <a:ext cx="8410575" cy="4967514"/>
          </a:xfrm>
        </p:spPr>
        <p:txBody>
          <a:bodyPr/>
          <a:lstStyle/>
          <a:p>
            <a:r>
              <a:rPr lang="en-GB" dirty="0" smtClean="0"/>
              <a:t>Games are now big business</a:t>
            </a:r>
            <a:endParaRPr lang="en-GB" dirty="0"/>
          </a:p>
          <a:p>
            <a:r>
              <a:rPr lang="en-GB" dirty="0"/>
              <a:t>There are niche markets for things like the mobile platform, but the cost of developing, marketing and delivering a modern game is </a:t>
            </a:r>
            <a:r>
              <a:rPr lang="en-GB" dirty="0" smtClean="0"/>
              <a:t>too much for </a:t>
            </a:r>
            <a:r>
              <a:rPr lang="en-GB" dirty="0"/>
              <a:t>the small developer</a:t>
            </a:r>
          </a:p>
          <a:p>
            <a:r>
              <a:rPr lang="en-GB" dirty="0"/>
              <a:t>With the huge cost of game production, the publishers are much less likely to pursue novel gaming ideas</a:t>
            </a:r>
          </a:p>
          <a:p>
            <a:pPr lvl="1"/>
            <a:r>
              <a:rPr lang="en-GB" dirty="0"/>
              <a:t>New games are often tied to movies or TV</a:t>
            </a:r>
          </a:p>
          <a:p>
            <a:pPr lvl="1"/>
            <a:r>
              <a:rPr lang="en-GB" dirty="0"/>
              <a:t>Games are often sequels of older ones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144929"/>
          </a:xfrm>
        </p:spPr>
        <p:txBody>
          <a:bodyPr/>
          <a:lstStyle/>
          <a:p>
            <a:r>
              <a:rPr lang="en-US" dirty="0" err="1" smtClean="0"/>
              <a:t>Wny</a:t>
            </a:r>
            <a:r>
              <a:rPr lang="en-US" dirty="0" smtClean="0"/>
              <a:t> XNA?</a:t>
            </a:r>
            <a:r>
              <a:rPr lang="en-US" dirty="0"/>
              <a:t/>
            </a:r>
            <a:br>
              <a:rPr lang="en-US" dirty="0"/>
            </a:br>
            <a:r>
              <a:rPr lang="en-GB" sz="2800" dirty="0">
                <a:solidFill>
                  <a:schemeClr val="tx1"/>
                </a:solidFill>
              </a:rPr>
              <a:t>Xbox/DirectX New generation Architecture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7638"/>
            <a:ext cx="8410575" cy="4524315"/>
          </a:xfrm>
        </p:spPr>
        <p:txBody>
          <a:bodyPr/>
          <a:lstStyle/>
          <a:p>
            <a:r>
              <a:rPr lang="en-GB" dirty="0"/>
              <a:t>XNA mission statement:</a:t>
            </a:r>
          </a:p>
          <a:p>
            <a:pPr algn="ctr">
              <a:buFontTx/>
              <a:buNone/>
            </a:pPr>
            <a:r>
              <a:rPr lang="en-US" b="1" i="1" dirty="0"/>
              <a:t>XNA enables studios and publishers to develop better games, more effectively, on all platforms</a:t>
            </a:r>
          </a:p>
          <a:p>
            <a:r>
              <a:rPr lang="en-GB" dirty="0"/>
              <a:t>XNA Express mission statement:</a:t>
            </a:r>
            <a:endParaRPr lang="en-GB" sz="2600" dirty="0"/>
          </a:p>
          <a:p>
            <a:pPr algn="ctr">
              <a:buFontTx/>
              <a:buNone/>
            </a:pPr>
            <a:r>
              <a:rPr lang="en-US" b="1" i="1" dirty="0"/>
              <a:t>Embrace the creator community on Microsoft platforms to make writing games significantly easier and establish a vibrant creator </a:t>
            </a:r>
            <a:r>
              <a:rPr lang="en-US" b="1" i="1" dirty="0" smtClean="0"/>
              <a:t>community</a:t>
            </a:r>
            <a:endParaRPr lang="en-US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XNA for the Game Studio </a:t>
            </a:r>
            <a:br>
              <a:rPr lang="en-US" dirty="0"/>
            </a:br>
            <a:r>
              <a:rPr lang="en-US" sz="2800" dirty="0">
                <a:solidFill>
                  <a:schemeClr val="tx1"/>
                </a:solidFill>
              </a:rPr>
              <a:t>Managing the content with a pipeline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7638"/>
            <a:ext cx="8410575" cy="4395049"/>
          </a:xfrm>
        </p:spPr>
        <p:txBody>
          <a:bodyPr/>
          <a:lstStyle/>
          <a:p>
            <a:r>
              <a:rPr lang="en-GB" dirty="0"/>
              <a:t>The XNA content “pipeline” provides a unified mechanism for the storage, processing and retrieval of resource items</a:t>
            </a:r>
          </a:p>
          <a:p>
            <a:r>
              <a:rPr lang="en-GB" dirty="0"/>
              <a:t>A set of “importers” are provided for standard resource types</a:t>
            </a:r>
          </a:p>
          <a:p>
            <a:pPr lvl="1"/>
            <a:r>
              <a:rPr lang="en-GB" dirty="0"/>
              <a:t>Developers can make their own importers if they want to expand the range of these</a:t>
            </a:r>
          </a:p>
          <a:p>
            <a:r>
              <a:rPr lang="en-GB" dirty="0"/>
              <a:t>Content items are held in a </a:t>
            </a:r>
            <a:r>
              <a:rPr lang="en-GB" dirty="0" err="1"/>
              <a:t>typesafe</a:t>
            </a:r>
            <a:r>
              <a:rPr lang="en-GB" dirty="0"/>
              <a:t> manner within the </a:t>
            </a:r>
            <a:r>
              <a:rPr lang="en-GB" dirty="0" smtClean="0"/>
              <a:t>repository</a:t>
            </a:r>
            <a:endParaRPr lang="en-GB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Blue and ribbons template_Arial">
  <a:themeElements>
    <a:clrScheme name="Blue and ribbons (PDC 2005) 1">
      <a:dk1>
        <a:srgbClr val="000000"/>
      </a:dk1>
      <a:lt1>
        <a:srgbClr val="FFFFFF"/>
      </a:lt1>
      <a:dk2>
        <a:srgbClr val="1B536F"/>
      </a:dk2>
      <a:lt2>
        <a:srgbClr val="F8C946"/>
      </a:lt2>
      <a:accent1>
        <a:srgbClr val="F7E993"/>
      </a:accent1>
      <a:accent2>
        <a:srgbClr val="99C822"/>
      </a:accent2>
      <a:accent3>
        <a:srgbClr val="ABB3BB"/>
      </a:accent3>
      <a:accent4>
        <a:srgbClr val="DADADA"/>
      </a:accent4>
      <a:accent5>
        <a:srgbClr val="FAF2C8"/>
      </a:accent5>
      <a:accent6>
        <a:srgbClr val="8AB51E"/>
      </a:accent6>
      <a:hlink>
        <a:srgbClr val="984FD5"/>
      </a:hlink>
      <a:folHlink>
        <a:srgbClr val="CA348D"/>
      </a:folHlink>
    </a:clrScheme>
    <a:fontScheme name="Blue and ribbons (PDC 2005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 and ribbons (PDC 2005) 1">
        <a:dk1>
          <a:srgbClr val="000000"/>
        </a:dk1>
        <a:lt1>
          <a:srgbClr val="FFFFFF"/>
        </a:lt1>
        <a:dk2>
          <a:srgbClr val="1B536F"/>
        </a:dk2>
        <a:lt2>
          <a:srgbClr val="F8C946"/>
        </a:lt2>
        <a:accent1>
          <a:srgbClr val="F7E993"/>
        </a:accent1>
        <a:accent2>
          <a:srgbClr val="99C822"/>
        </a:accent2>
        <a:accent3>
          <a:srgbClr val="ABB3BB"/>
        </a:accent3>
        <a:accent4>
          <a:srgbClr val="DADADA"/>
        </a:accent4>
        <a:accent5>
          <a:srgbClr val="FAF2C8"/>
        </a:accent5>
        <a:accent6>
          <a:srgbClr val="8AB51E"/>
        </a:accent6>
        <a:hlink>
          <a:srgbClr val="984FD5"/>
        </a:hlink>
        <a:folHlink>
          <a:srgbClr val="CA348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and ribbons (PDC 2005) 2">
        <a:dk1>
          <a:srgbClr val="000000"/>
        </a:dk1>
        <a:lt1>
          <a:srgbClr val="FFFFFF"/>
        </a:lt1>
        <a:dk2>
          <a:srgbClr val="1B536F"/>
        </a:dk2>
        <a:lt2>
          <a:srgbClr val="F8C946"/>
        </a:lt2>
        <a:accent1>
          <a:srgbClr val="F7E993"/>
        </a:accent1>
        <a:accent2>
          <a:srgbClr val="99C822"/>
        </a:accent2>
        <a:accent3>
          <a:srgbClr val="ABB3BB"/>
        </a:accent3>
        <a:accent4>
          <a:srgbClr val="DADADA"/>
        </a:accent4>
        <a:accent5>
          <a:srgbClr val="FAF2C8"/>
        </a:accent5>
        <a:accent6>
          <a:srgbClr val="8AB51E"/>
        </a:accent6>
        <a:hlink>
          <a:srgbClr val="6136CE"/>
        </a:hlink>
        <a:folHlink>
          <a:srgbClr val="CA348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695084D1A54448C0AD7CEF0441C6D" ma:contentTypeVersion="0" ma:contentTypeDescription="Create a new document." ma:contentTypeScope="" ma:versionID="644332af57bb48501a10558726ec4a5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2F759CE-570A-4125-A185-95088968DC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3CBC85-3226-483B-8540-9D9014F7B8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F22E8DC-C6FD-49A2-91B1-6A314E4E8D6A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1_Blue and ribbons template_Arial</Template>
  <TotalTime>717</TotalTime>
  <Words>2375</Words>
  <Application>Microsoft PowerPoint</Application>
  <PresentationFormat>On-screen Show (4:3)</PresentationFormat>
  <Paragraphs>417</Paragraphs>
  <Slides>45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1_Blue and ribbons template_Arial</vt:lpstr>
      <vt:lpstr>Slide 1</vt:lpstr>
      <vt:lpstr>DEV 004 Desenvolvimento de Jogos com XNA Express </vt:lpstr>
      <vt:lpstr>Patrocinadores</vt:lpstr>
      <vt:lpstr>Agenda</vt:lpstr>
      <vt:lpstr>The Video Game Business The scale of the enterprise</vt:lpstr>
      <vt:lpstr>Developer Challenges Modern Games are hard to make</vt:lpstr>
      <vt:lpstr>Developer Challenges Small teams can’t do it any more</vt:lpstr>
      <vt:lpstr>Wny XNA? Xbox/DirectX New generation Architecture</vt:lpstr>
      <vt:lpstr>XNA for the Game Studio  Managing the content with a pipeline</vt:lpstr>
      <vt:lpstr>Content Management </vt:lpstr>
      <vt:lpstr>XNA for the Games Studio The XNA Build Process</vt:lpstr>
      <vt:lpstr>XNA for the Games Studio Making a nice place to work</vt:lpstr>
      <vt:lpstr>XNA for the Games Studio XNA and Agile Development</vt:lpstr>
      <vt:lpstr>MechCommander 2</vt:lpstr>
      <vt:lpstr>XNA for the coder Based on .NET</vt:lpstr>
      <vt:lpstr>XNA for the coder Getting started is really easy</vt:lpstr>
      <vt:lpstr>Sample XNA 2D game “Hot Salad Death with Cheese”</vt:lpstr>
      <vt:lpstr>XNA game construction Based on the way games work</vt:lpstr>
      <vt:lpstr>XNA Game Skeleton</vt:lpstr>
      <vt:lpstr>XNA Game Initialisation</vt:lpstr>
      <vt:lpstr>Using the Content Pipeline</vt:lpstr>
      <vt:lpstr>XNA Game Drawing</vt:lpstr>
      <vt:lpstr>XNA Game Update</vt:lpstr>
      <vt:lpstr>Bouncing Cheese</vt:lpstr>
      <vt:lpstr>Creating a bread bat</vt:lpstr>
      <vt:lpstr>XNA Controller Reading</vt:lpstr>
      <vt:lpstr>Cheese and a Bat</vt:lpstr>
      <vt:lpstr>Analogue Input</vt:lpstr>
      <vt:lpstr>Cheese and a Better Bat</vt:lpstr>
      <vt:lpstr>Adding a Background</vt:lpstr>
      <vt:lpstr>Adding a Backdrop</vt:lpstr>
      <vt:lpstr>Displaying Text</vt:lpstr>
      <vt:lpstr>Adding Sound</vt:lpstr>
      <vt:lpstr>The Finished Game</vt:lpstr>
      <vt:lpstr>Moving into 3D</vt:lpstr>
      <vt:lpstr>Spacewar Project</vt:lpstr>
      <vt:lpstr>XNA and the XBOX 360</vt:lpstr>
      <vt:lpstr>Call to Action! Why we should all be writing games</vt:lpstr>
      <vt:lpstr>Resources</vt:lpstr>
      <vt:lpstr>Summary</vt:lpstr>
      <vt:lpstr>Recursos Úteis</vt:lpstr>
      <vt:lpstr>Slide 42</vt:lpstr>
      <vt:lpstr>Outros Recursos Para Profissionais de TI</vt:lpstr>
      <vt:lpstr>Questionário de Avaliação  Passatempo!</vt:lpstr>
      <vt:lpstr>Slide 45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subject>Event Name</dc:subject>
  <dc:creator>Cristina Carvalho</dc:creator>
  <dc:description>Template design: _x000d_
Formatter:_x000d_
Event Date: _x000d_
Event Location: _x000d_
Speech Length:_x000d_
Audience: _x000d_
Key Topics:</dc:description>
  <cp:lastModifiedBy>Rob</cp:lastModifiedBy>
  <cp:revision>50</cp:revision>
  <dcterms:created xsi:type="dcterms:W3CDTF">2007-01-23T12:45:19Z</dcterms:created>
  <dcterms:modified xsi:type="dcterms:W3CDTF">2007-03-16T20:21:32Z</dcterms:modified>
</cp:coreProperties>
</file>